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sldIdLst>
    <p:sldId id="256" r:id="rId2"/>
    <p:sldId id="257" r:id="rId3"/>
    <p:sldId id="433" r:id="rId4"/>
    <p:sldId id="408" r:id="rId5"/>
    <p:sldId id="412" r:id="rId6"/>
    <p:sldId id="277" r:id="rId7"/>
    <p:sldId id="280" r:id="rId8"/>
    <p:sldId id="279" r:id="rId9"/>
    <p:sldId id="296" r:id="rId10"/>
    <p:sldId id="281" r:id="rId11"/>
    <p:sldId id="286" r:id="rId12"/>
    <p:sldId id="449" r:id="rId13"/>
    <p:sldId id="327" r:id="rId14"/>
    <p:sldId id="341" r:id="rId15"/>
    <p:sldId id="342" r:id="rId16"/>
    <p:sldId id="343" r:id="rId17"/>
    <p:sldId id="370" r:id="rId18"/>
    <p:sldId id="360" r:id="rId19"/>
    <p:sldId id="363" r:id="rId20"/>
    <p:sldId id="451" r:id="rId21"/>
    <p:sldId id="452" r:id="rId22"/>
    <p:sldId id="352" r:id="rId23"/>
    <p:sldId id="35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360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78560" autoAdjust="0"/>
  </p:normalViewPr>
  <p:slideViewPr>
    <p:cSldViewPr>
      <p:cViewPr varScale="1">
        <p:scale>
          <a:sx n="82" d="100"/>
          <a:sy n="82" d="100"/>
        </p:scale>
        <p:origin x="-1026" y="-78"/>
      </p:cViewPr>
      <p:guideLst>
        <p:guide orient="horz" pos="2160"/>
        <p:guide pos="2880"/>
      </p:guideLst>
    </p:cSldViewPr>
  </p:slideViewPr>
  <p:outlineViewPr>
    <p:cViewPr>
      <p:scale>
        <a:sx n="33" d="100"/>
        <a:sy n="33" d="100"/>
      </p:scale>
      <p:origin x="36" y="46836"/>
    </p:cViewPr>
  </p:outlineViewPr>
  <p:notesTextViewPr>
    <p:cViewPr>
      <p:scale>
        <a:sx n="100" d="100"/>
        <a:sy n="100" d="100"/>
      </p:scale>
      <p:origin x="0" y="0"/>
    </p:cViewPr>
  </p:notesTextViewPr>
  <p:sorterViewPr>
    <p:cViewPr>
      <p:scale>
        <a:sx n="100" d="100"/>
        <a:sy n="100" d="100"/>
      </p:scale>
      <p:origin x="0" y="28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C28CA-E09A-435D-BDAA-A1114DAEE69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28A8B31-A8CE-4336-B0CB-D5975E0CADF4}">
      <dgm:prSet phldrT="[Text]"/>
      <dgm:spPr/>
      <dgm:t>
        <a:bodyPr/>
        <a:lstStyle/>
        <a:p>
          <a:r>
            <a:rPr lang="en-US" dirty="0" smtClean="0"/>
            <a:t>Metacognition</a:t>
          </a:r>
          <a:endParaRPr lang="en-US" dirty="0"/>
        </a:p>
      </dgm:t>
    </dgm:pt>
    <dgm:pt modelId="{048EB940-049B-4886-AC9D-F286770800CB}" type="parTrans" cxnId="{AFECB3FA-0B2A-487D-A51B-C333C8A54996}">
      <dgm:prSet/>
      <dgm:spPr/>
      <dgm:t>
        <a:bodyPr/>
        <a:lstStyle/>
        <a:p>
          <a:endParaRPr lang="en-US"/>
        </a:p>
      </dgm:t>
    </dgm:pt>
    <dgm:pt modelId="{4476B693-0E31-47E8-B906-C23A88050C93}" type="sibTrans" cxnId="{AFECB3FA-0B2A-487D-A51B-C333C8A54996}">
      <dgm:prSet/>
      <dgm:spPr/>
      <dgm:t>
        <a:bodyPr/>
        <a:lstStyle/>
        <a:p>
          <a:endParaRPr lang="en-US"/>
        </a:p>
      </dgm:t>
    </dgm:pt>
    <dgm:pt modelId="{60E325B7-1A43-4F2A-8404-C8BB90D9A9C3}">
      <dgm:prSet phldrT="[Text]"/>
      <dgm:spPr/>
      <dgm:t>
        <a:bodyPr/>
        <a:lstStyle/>
        <a:p>
          <a:r>
            <a:rPr lang="en-US" dirty="0" smtClean="0"/>
            <a:t>Control, self-regulation</a:t>
          </a:r>
          <a:endParaRPr lang="en-US" dirty="0"/>
        </a:p>
      </dgm:t>
    </dgm:pt>
    <dgm:pt modelId="{9DA2325C-D290-494F-8DBC-2C7C4E2A693F}" type="parTrans" cxnId="{5B52AF0D-3DE6-4D2F-88B1-DEE99D62462A}">
      <dgm:prSet/>
      <dgm:spPr/>
      <dgm:t>
        <a:bodyPr/>
        <a:lstStyle/>
        <a:p>
          <a:endParaRPr lang="en-US"/>
        </a:p>
      </dgm:t>
    </dgm:pt>
    <dgm:pt modelId="{B9348EF4-7C6B-45F1-9DC0-0062A21739C9}" type="sibTrans" cxnId="{5B52AF0D-3DE6-4D2F-88B1-DEE99D62462A}">
      <dgm:prSet/>
      <dgm:spPr/>
      <dgm:t>
        <a:bodyPr/>
        <a:lstStyle/>
        <a:p>
          <a:endParaRPr lang="en-US"/>
        </a:p>
      </dgm:t>
    </dgm:pt>
    <dgm:pt modelId="{D4B30E02-3463-404E-AB12-D975574E04C7}">
      <dgm:prSet phldrT="[Text]"/>
      <dgm:spPr/>
      <dgm:t>
        <a:bodyPr/>
        <a:lstStyle/>
        <a:p>
          <a:r>
            <a:rPr lang="en-US" dirty="0" smtClean="0"/>
            <a:t>Knowledge of own thought processes</a:t>
          </a:r>
          <a:endParaRPr lang="en-US" dirty="0"/>
        </a:p>
      </dgm:t>
    </dgm:pt>
    <dgm:pt modelId="{36EF9C39-8951-40E7-BA1D-E5B11F10639C}" type="parTrans" cxnId="{6DB76D70-6F3E-4654-927E-D9B98AEA6658}">
      <dgm:prSet/>
      <dgm:spPr/>
      <dgm:t>
        <a:bodyPr/>
        <a:lstStyle/>
        <a:p>
          <a:endParaRPr lang="en-US"/>
        </a:p>
      </dgm:t>
    </dgm:pt>
    <dgm:pt modelId="{D85D06A5-96F3-466D-8256-BF293FF1311F}" type="sibTrans" cxnId="{6DB76D70-6F3E-4654-927E-D9B98AEA6658}">
      <dgm:prSet/>
      <dgm:spPr/>
      <dgm:t>
        <a:bodyPr/>
        <a:lstStyle/>
        <a:p>
          <a:endParaRPr lang="en-US"/>
        </a:p>
      </dgm:t>
    </dgm:pt>
    <dgm:pt modelId="{14A2764A-EBE8-41D4-B4CB-41D19BFC6E96}">
      <dgm:prSet phldrT="[Text]"/>
      <dgm:spPr/>
      <dgm:t>
        <a:bodyPr/>
        <a:lstStyle/>
        <a:p>
          <a:r>
            <a:rPr lang="en-US" dirty="0" smtClean="0"/>
            <a:t>Beliefs and intuitions</a:t>
          </a:r>
          <a:endParaRPr lang="en-US" dirty="0"/>
        </a:p>
      </dgm:t>
    </dgm:pt>
    <dgm:pt modelId="{62E69AE8-6BBB-4885-AE26-85198A7AEDBA}" type="parTrans" cxnId="{2E3BF788-645F-4602-8502-FEDEB1093872}">
      <dgm:prSet/>
      <dgm:spPr/>
      <dgm:t>
        <a:bodyPr/>
        <a:lstStyle/>
        <a:p>
          <a:endParaRPr lang="en-US"/>
        </a:p>
      </dgm:t>
    </dgm:pt>
    <dgm:pt modelId="{CA987CAA-3BBB-4155-9279-57EFB24AA631}" type="sibTrans" cxnId="{2E3BF788-645F-4602-8502-FEDEB1093872}">
      <dgm:prSet/>
      <dgm:spPr/>
      <dgm:t>
        <a:bodyPr/>
        <a:lstStyle/>
        <a:p>
          <a:endParaRPr lang="en-US"/>
        </a:p>
      </dgm:t>
    </dgm:pt>
    <dgm:pt modelId="{A9DF5313-F68E-4B49-B4BE-B9BEF35C8282}" type="pres">
      <dgm:prSet presAssocID="{CBFC28CA-E09A-435D-BDAA-A1114DAEE698}" presName="hierChild1" presStyleCnt="0">
        <dgm:presLayoutVars>
          <dgm:chPref val="1"/>
          <dgm:dir/>
          <dgm:animOne val="branch"/>
          <dgm:animLvl val="lvl"/>
          <dgm:resizeHandles/>
        </dgm:presLayoutVars>
      </dgm:prSet>
      <dgm:spPr/>
      <dgm:t>
        <a:bodyPr/>
        <a:lstStyle/>
        <a:p>
          <a:endParaRPr lang="en-US"/>
        </a:p>
      </dgm:t>
    </dgm:pt>
    <dgm:pt modelId="{A07466F9-6817-4A6A-852A-FAF2080028C7}" type="pres">
      <dgm:prSet presAssocID="{128A8B31-A8CE-4336-B0CB-D5975E0CADF4}" presName="hierRoot1" presStyleCnt="0"/>
      <dgm:spPr/>
    </dgm:pt>
    <dgm:pt modelId="{D66ABEE9-55B3-4C86-AD8B-518E66E2F339}" type="pres">
      <dgm:prSet presAssocID="{128A8B31-A8CE-4336-B0CB-D5975E0CADF4}" presName="composite" presStyleCnt="0"/>
      <dgm:spPr/>
    </dgm:pt>
    <dgm:pt modelId="{734B2789-10A6-4DF1-8961-76FBBE456A23}" type="pres">
      <dgm:prSet presAssocID="{128A8B31-A8CE-4336-B0CB-D5975E0CADF4}" presName="background" presStyleLbl="node0" presStyleIdx="0" presStyleCnt="1"/>
      <dgm:spPr/>
    </dgm:pt>
    <dgm:pt modelId="{232634DD-0029-4966-97E0-914081A9A459}" type="pres">
      <dgm:prSet presAssocID="{128A8B31-A8CE-4336-B0CB-D5975E0CADF4}" presName="text" presStyleLbl="fgAcc0" presStyleIdx="0" presStyleCnt="1">
        <dgm:presLayoutVars>
          <dgm:chPref val="3"/>
        </dgm:presLayoutVars>
      </dgm:prSet>
      <dgm:spPr/>
      <dgm:t>
        <a:bodyPr/>
        <a:lstStyle/>
        <a:p>
          <a:endParaRPr lang="en-US"/>
        </a:p>
      </dgm:t>
    </dgm:pt>
    <dgm:pt modelId="{16A58016-CC51-4B53-B459-04995D615538}" type="pres">
      <dgm:prSet presAssocID="{128A8B31-A8CE-4336-B0CB-D5975E0CADF4}" presName="hierChild2" presStyleCnt="0"/>
      <dgm:spPr/>
    </dgm:pt>
    <dgm:pt modelId="{10FCF1D8-E3A9-485D-9AE2-7A8A81D97661}" type="pres">
      <dgm:prSet presAssocID="{9DA2325C-D290-494F-8DBC-2C7C4E2A693F}" presName="Name10" presStyleLbl="parChTrans1D2" presStyleIdx="0" presStyleCnt="3"/>
      <dgm:spPr/>
      <dgm:t>
        <a:bodyPr/>
        <a:lstStyle/>
        <a:p>
          <a:endParaRPr lang="en-US"/>
        </a:p>
      </dgm:t>
    </dgm:pt>
    <dgm:pt modelId="{DE611AFC-94DF-4575-B88A-E9C720862E0B}" type="pres">
      <dgm:prSet presAssocID="{60E325B7-1A43-4F2A-8404-C8BB90D9A9C3}" presName="hierRoot2" presStyleCnt="0"/>
      <dgm:spPr/>
    </dgm:pt>
    <dgm:pt modelId="{47C0D4FA-5B81-4D06-8D88-13E1D9293F6B}" type="pres">
      <dgm:prSet presAssocID="{60E325B7-1A43-4F2A-8404-C8BB90D9A9C3}" presName="composite2" presStyleCnt="0"/>
      <dgm:spPr/>
    </dgm:pt>
    <dgm:pt modelId="{24E383F5-1AFE-400F-87DB-EB73CBB0A3EB}" type="pres">
      <dgm:prSet presAssocID="{60E325B7-1A43-4F2A-8404-C8BB90D9A9C3}" presName="background2" presStyleLbl="node2" presStyleIdx="0" presStyleCnt="3"/>
      <dgm:spPr/>
    </dgm:pt>
    <dgm:pt modelId="{645B0FF6-CB22-496D-A98E-45C3C872CFFC}" type="pres">
      <dgm:prSet presAssocID="{60E325B7-1A43-4F2A-8404-C8BB90D9A9C3}" presName="text2" presStyleLbl="fgAcc2" presStyleIdx="0" presStyleCnt="3">
        <dgm:presLayoutVars>
          <dgm:chPref val="3"/>
        </dgm:presLayoutVars>
      </dgm:prSet>
      <dgm:spPr/>
      <dgm:t>
        <a:bodyPr/>
        <a:lstStyle/>
        <a:p>
          <a:endParaRPr lang="en-US"/>
        </a:p>
      </dgm:t>
    </dgm:pt>
    <dgm:pt modelId="{0C78B60E-E9B0-4281-ABAB-7775E17326DB}" type="pres">
      <dgm:prSet presAssocID="{60E325B7-1A43-4F2A-8404-C8BB90D9A9C3}" presName="hierChild3" presStyleCnt="0"/>
      <dgm:spPr/>
    </dgm:pt>
    <dgm:pt modelId="{231DA5B9-F00B-46BE-B1FB-0F49BE473664}" type="pres">
      <dgm:prSet presAssocID="{36EF9C39-8951-40E7-BA1D-E5B11F10639C}" presName="Name10" presStyleLbl="parChTrans1D2" presStyleIdx="1" presStyleCnt="3"/>
      <dgm:spPr/>
      <dgm:t>
        <a:bodyPr/>
        <a:lstStyle/>
        <a:p>
          <a:endParaRPr lang="en-US"/>
        </a:p>
      </dgm:t>
    </dgm:pt>
    <dgm:pt modelId="{0CE5268E-E3CB-4A9C-953C-F6349E0B690C}" type="pres">
      <dgm:prSet presAssocID="{D4B30E02-3463-404E-AB12-D975574E04C7}" presName="hierRoot2" presStyleCnt="0"/>
      <dgm:spPr/>
    </dgm:pt>
    <dgm:pt modelId="{F15ACBA1-B2AA-428B-BFF1-87AB04CB33DC}" type="pres">
      <dgm:prSet presAssocID="{D4B30E02-3463-404E-AB12-D975574E04C7}" presName="composite2" presStyleCnt="0"/>
      <dgm:spPr/>
    </dgm:pt>
    <dgm:pt modelId="{764E15C4-4544-41D5-9D78-97B68BE825EB}" type="pres">
      <dgm:prSet presAssocID="{D4B30E02-3463-404E-AB12-D975574E04C7}" presName="background2" presStyleLbl="node2" presStyleIdx="1" presStyleCnt="3"/>
      <dgm:spPr/>
    </dgm:pt>
    <dgm:pt modelId="{65BF1F91-AB8A-4DA9-AB69-A7EF1A3E3D92}" type="pres">
      <dgm:prSet presAssocID="{D4B30E02-3463-404E-AB12-D975574E04C7}" presName="text2" presStyleLbl="fgAcc2" presStyleIdx="1" presStyleCnt="3">
        <dgm:presLayoutVars>
          <dgm:chPref val="3"/>
        </dgm:presLayoutVars>
      </dgm:prSet>
      <dgm:spPr/>
      <dgm:t>
        <a:bodyPr/>
        <a:lstStyle/>
        <a:p>
          <a:endParaRPr lang="en-US"/>
        </a:p>
      </dgm:t>
    </dgm:pt>
    <dgm:pt modelId="{D577297C-4CA7-4865-99CB-88EB5147ABB9}" type="pres">
      <dgm:prSet presAssocID="{D4B30E02-3463-404E-AB12-D975574E04C7}" presName="hierChild3" presStyleCnt="0"/>
      <dgm:spPr/>
    </dgm:pt>
    <dgm:pt modelId="{E40044AF-24F7-481E-8CC3-0DE78873E0D2}" type="pres">
      <dgm:prSet presAssocID="{62E69AE8-6BBB-4885-AE26-85198A7AEDBA}" presName="Name10" presStyleLbl="parChTrans1D2" presStyleIdx="2" presStyleCnt="3"/>
      <dgm:spPr/>
      <dgm:t>
        <a:bodyPr/>
        <a:lstStyle/>
        <a:p>
          <a:endParaRPr lang="en-US"/>
        </a:p>
      </dgm:t>
    </dgm:pt>
    <dgm:pt modelId="{3115F08E-7C01-415E-B617-58FCF0B06606}" type="pres">
      <dgm:prSet presAssocID="{14A2764A-EBE8-41D4-B4CB-41D19BFC6E96}" presName="hierRoot2" presStyleCnt="0"/>
      <dgm:spPr/>
    </dgm:pt>
    <dgm:pt modelId="{1EC0BCD2-BEB7-4E94-9F5E-87A0023AB01D}" type="pres">
      <dgm:prSet presAssocID="{14A2764A-EBE8-41D4-B4CB-41D19BFC6E96}" presName="composite2" presStyleCnt="0"/>
      <dgm:spPr/>
    </dgm:pt>
    <dgm:pt modelId="{73361958-F9A7-4DF2-93FE-173F88AA9379}" type="pres">
      <dgm:prSet presAssocID="{14A2764A-EBE8-41D4-B4CB-41D19BFC6E96}" presName="background2" presStyleLbl="node2" presStyleIdx="2" presStyleCnt="3"/>
      <dgm:spPr/>
    </dgm:pt>
    <dgm:pt modelId="{AD0A135D-3C16-41F2-9E09-787D786D9324}" type="pres">
      <dgm:prSet presAssocID="{14A2764A-EBE8-41D4-B4CB-41D19BFC6E96}" presName="text2" presStyleLbl="fgAcc2" presStyleIdx="2" presStyleCnt="3">
        <dgm:presLayoutVars>
          <dgm:chPref val="3"/>
        </dgm:presLayoutVars>
      </dgm:prSet>
      <dgm:spPr/>
      <dgm:t>
        <a:bodyPr/>
        <a:lstStyle/>
        <a:p>
          <a:endParaRPr lang="en-US"/>
        </a:p>
      </dgm:t>
    </dgm:pt>
    <dgm:pt modelId="{DCAA9825-FDB9-44D3-91B9-08A0023EE4BA}" type="pres">
      <dgm:prSet presAssocID="{14A2764A-EBE8-41D4-B4CB-41D19BFC6E96}" presName="hierChild3" presStyleCnt="0"/>
      <dgm:spPr/>
    </dgm:pt>
  </dgm:ptLst>
  <dgm:cxnLst>
    <dgm:cxn modelId="{D5BDF182-480D-4E03-8E17-68F94C55EE2A}" type="presOf" srcId="{62E69AE8-6BBB-4885-AE26-85198A7AEDBA}" destId="{E40044AF-24F7-481E-8CC3-0DE78873E0D2}" srcOrd="0" destOrd="0" presId="urn:microsoft.com/office/officeart/2005/8/layout/hierarchy1"/>
    <dgm:cxn modelId="{0C09F1C1-DAC7-43C7-A550-5E05BCACC9AA}" type="presOf" srcId="{60E325B7-1A43-4F2A-8404-C8BB90D9A9C3}" destId="{645B0FF6-CB22-496D-A98E-45C3C872CFFC}" srcOrd="0" destOrd="0" presId="urn:microsoft.com/office/officeart/2005/8/layout/hierarchy1"/>
    <dgm:cxn modelId="{6DB76D70-6F3E-4654-927E-D9B98AEA6658}" srcId="{128A8B31-A8CE-4336-B0CB-D5975E0CADF4}" destId="{D4B30E02-3463-404E-AB12-D975574E04C7}" srcOrd="1" destOrd="0" parTransId="{36EF9C39-8951-40E7-BA1D-E5B11F10639C}" sibTransId="{D85D06A5-96F3-466D-8256-BF293FF1311F}"/>
    <dgm:cxn modelId="{BE1E9EBA-4405-459F-8DC9-86929734C3BD}" type="presOf" srcId="{D4B30E02-3463-404E-AB12-D975574E04C7}" destId="{65BF1F91-AB8A-4DA9-AB69-A7EF1A3E3D92}" srcOrd="0" destOrd="0" presId="urn:microsoft.com/office/officeart/2005/8/layout/hierarchy1"/>
    <dgm:cxn modelId="{2E3BF788-645F-4602-8502-FEDEB1093872}" srcId="{128A8B31-A8CE-4336-B0CB-D5975E0CADF4}" destId="{14A2764A-EBE8-41D4-B4CB-41D19BFC6E96}" srcOrd="2" destOrd="0" parTransId="{62E69AE8-6BBB-4885-AE26-85198A7AEDBA}" sibTransId="{CA987CAA-3BBB-4155-9279-57EFB24AA631}"/>
    <dgm:cxn modelId="{BB55FAAB-C6DB-4FA0-9145-BB9C94102CA4}" type="presOf" srcId="{9DA2325C-D290-494F-8DBC-2C7C4E2A693F}" destId="{10FCF1D8-E3A9-485D-9AE2-7A8A81D97661}" srcOrd="0" destOrd="0" presId="urn:microsoft.com/office/officeart/2005/8/layout/hierarchy1"/>
    <dgm:cxn modelId="{60899C9D-132D-4639-891C-A8D554723B70}" type="presOf" srcId="{36EF9C39-8951-40E7-BA1D-E5B11F10639C}" destId="{231DA5B9-F00B-46BE-B1FB-0F49BE473664}" srcOrd="0" destOrd="0" presId="urn:microsoft.com/office/officeart/2005/8/layout/hierarchy1"/>
    <dgm:cxn modelId="{5B52AF0D-3DE6-4D2F-88B1-DEE99D62462A}" srcId="{128A8B31-A8CE-4336-B0CB-D5975E0CADF4}" destId="{60E325B7-1A43-4F2A-8404-C8BB90D9A9C3}" srcOrd="0" destOrd="0" parTransId="{9DA2325C-D290-494F-8DBC-2C7C4E2A693F}" sibTransId="{B9348EF4-7C6B-45F1-9DC0-0062A21739C9}"/>
    <dgm:cxn modelId="{F7F7FCD6-35CA-4A0E-9949-9F41C93EBBDE}" type="presOf" srcId="{128A8B31-A8CE-4336-B0CB-D5975E0CADF4}" destId="{232634DD-0029-4966-97E0-914081A9A459}" srcOrd="0" destOrd="0" presId="urn:microsoft.com/office/officeart/2005/8/layout/hierarchy1"/>
    <dgm:cxn modelId="{AFECB3FA-0B2A-487D-A51B-C333C8A54996}" srcId="{CBFC28CA-E09A-435D-BDAA-A1114DAEE698}" destId="{128A8B31-A8CE-4336-B0CB-D5975E0CADF4}" srcOrd="0" destOrd="0" parTransId="{048EB940-049B-4886-AC9D-F286770800CB}" sibTransId="{4476B693-0E31-47E8-B906-C23A88050C93}"/>
    <dgm:cxn modelId="{A3C27680-BB24-496A-A08C-4BF7C7335676}" type="presOf" srcId="{CBFC28CA-E09A-435D-BDAA-A1114DAEE698}" destId="{A9DF5313-F68E-4B49-B4BE-B9BEF35C8282}" srcOrd="0" destOrd="0" presId="urn:microsoft.com/office/officeart/2005/8/layout/hierarchy1"/>
    <dgm:cxn modelId="{CC9FFDC2-396D-47AD-B122-B672E2400279}" type="presOf" srcId="{14A2764A-EBE8-41D4-B4CB-41D19BFC6E96}" destId="{AD0A135D-3C16-41F2-9E09-787D786D9324}" srcOrd="0" destOrd="0" presId="urn:microsoft.com/office/officeart/2005/8/layout/hierarchy1"/>
    <dgm:cxn modelId="{2D56FAD9-26AE-4245-87C4-6015D9CB4D57}" type="presParOf" srcId="{A9DF5313-F68E-4B49-B4BE-B9BEF35C8282}" destId="{A07466F9-6817-4A6A-852A-FAF2080028C7}" srcOrd="0" destOrd="0" presId="urn:microsoft.com/office/officeart/2005/8/layout/hierarchy1"/>
    <dgm:cxn modelId="{DDC18F49-62EC-4A29-9097-562423A1E61C}" type="presParOf" srcId="{A07466F9-6817-4A6A-852A-FAF2080028C7}" destId="{D66ABEE9-55B3-4C86-AD8B-518E66E2F339}" srcOrd="0" destOrd="0" presId="urn:microsoft.com/office/officeart/2005/8/layout/hierarchy1"/>
    <dgm:cxn modelId="{DCB87C46-8FA7-4568-97FC-A278FC0AC922}" type="presParOf" srcId="{D66ABEE9-55B3-4C86-AD8B-518E66E2F339}" destId="{734B2789-10A6-4DF1-8961-76FBBE456A23}" srcOrd="0" destOrd="0" presId="urn:microsoft.com/office/officeart/2005/8/layout/hierarchy1"/>
    <dgm:cxn modelId="{7021DEB4-C7D9-4747-8905-A321DE753F0B}" type="presParOf" srcId="{D66ABEE9-55B3-4C86-AD8B-518E66E2F339}" destId="{232634DD-0029-4966-97E0-914081A9A459}" srcOrd="1" destOrd="0" presId="urn:microsoft.com/office/officeart/2005/8/layout/hierarchy1"/>
    <dgm:cxn modelId="{5916B2F8-AEF8-41CC-8C23-6762D0370A12}" type="presParOf" srcId="{A07466F9-6817-4A6A-852A-FAF2080028C7}" destId="{16A58016-CC51-4B53-B459-04995D615538}" srcOrd="1" destOrd="0" presId="urn:microsoft.com/office/officeart/2005/8/layout/hierarchy1"/>
    <dgm:cxn modelId="{775D5F1F-25B6-4C67-88FF-81346B5617F5}" type="presParOf" srcId="{16A58016-CC51-4B53-B459-04995D615538}" destId="{10FCF1D8-E3A9-485D-9AE2-7A8A81D97661}" srcOrd="0" destOrd="0" presId="urn:microsoft.com/office/officeart/2005/8/layout/hierarchy1"/>
    <dgm:cxn modelId="{D647C4DD-2E24-4307-9A35-BE7AACEBA264}" type="presParOf" srcId="{16A58016-CC51-4B53-B459-04995D615538}" destId="{DE611AFC-94DF-4575-B88A-E9C720862E0B}" srcOrd="1" destOrd="0" presId="urn:microsoft.com/office/officeart/2005/8/layout/hierarchy1"/>
    <dgm:cxn modelId="{2E9E272B-1A68-4ECD-8237-1AE72D5B6F09}" type="presParOf" srcId="{DE611AFC-94DF-4575-B88A-E9C720862E0B}" destId="{47C0D4FA-5B81-4D06-8D88-13E1D9293F6B}" srcOrd="0" destOrd="0" presId="urn:microsoft.com/office/officeart/2005/8/layout/hierarchy1"/>
    <dgm:cxn modelId="{C8F294DF-EDFF-40A3-9F2E-4893832EEF0A}" type="presParOf" srcId="{47C0D4FA-5B81-4D06-8D88-13E1D9293F6B}" destId="{24E383F5-1AFE-400F-87DB-EB73CBB0A3EB}" srcOrd="0" destOrd="0" presId="urn:microsoft.com/office/officeart/2005/8/layout/hierarchy1"/>
    <dgm:cxn modelId="{725FFE42-AAEB-40FB-9052-FB59E7D31C47}" type="presParOf" srcId="{47C0D4FA-5B81-4D06-8D88-13E1D9293F6B}" destId="{645B0FF6-CB22-496D-A98E-45C3C872CFFC}" srcOrd="1" destOrd="0" presId="urn:microsoft.com/office/officeart/2005/8/layout/hierarchy1"/>
    <dgm:cxn modelId="{C493FAE8-5E32-4208-A09E-6B1F1A3A3D75}" type="presParOf" srcId="{DE611AFC-94DF-4575-B88A-E9C720862E0B}" destId="{0C78B60E-E9B0-4281-ABAB-7775E17326DB}" srcOrd="1" destOrd="0" presId="urn:microsoft.com/office/officeart/2005/8/layout/hierarchy1"/>
    <dgm:cxn modelId="{8AB70739-7BE5-4F41-8207-C9B96CA87BA3}" type="presParOf" srcId="{16A58016-CC51-4B53-B459-04995D615538}" destId="{231DA5B9-F00B-46BE-B1FB-0F49BE473664}" srcOrd="2" destOrd="0" presId="urn:microsoft.com/office/officeart/2005/8/layout/hierarchy1"/>
    <dgm:cxn modelId="{083A2E06-3B00-4A26-90B1-8A3549E0964A}" type="presParOf" srcId="{16A58016-CC51-4B53-B459-04995D615538}" destId="{0CE5268E-E3CB-4A9C-953C-F6349E0B690C}" srcOrd="3" destOrd="0" presId="urn:microsoft.com/office/officeart/2005/8/layout/hierarchy1"/>
    <dgm:cxn modelId="{EB1F5F8C-CA8B-48B5-B14C-8AE99E96118F}" type="presParOf" srcId="{0CE5268E-E3CB-4A9C-953C-F6349E0B690C}" destId="{F15ACBA1-B2AA-428B-BFF1-87AB04CB33DC}" srcOrd="0" destOrd="0" presId="urn:microsoft.com/office/officeart/2005/8/layout/hierarchy1"/>
    <dgm:cxn modelId="{64B4CCFA-4082-470E-BCDC-4C835CCED8A6}" type="presParOf" srcId="{F15ACBA1-B2AA-428B-BFF1-87AB04CB33DC}" destId="{764E15C4-4544-41D5-9D78-97B68BE825EB}" srcOrd="0" destOrd="0" presId="urn:microsoft.com/office/officeart/2005/8/layout/hierarchy1"/>
    <dgm:cxn modelId="{92588659-BD85-4C2B-958A-969EDE53E261}" type="presParOf" srcId="{F15ACBA1-B2AA-428B-BFF1-87AB04CB33DC}" destId="{65BF1F91-AB8A-4DA9-AB69-A7EF1A3E3D92}" srcOrd="1" destOrd="0" presId="urn:microsoft.com/office/officeart/2005/8/layout/hierarchy1"/>
    <dgm:cxn modelId="{B9674CD8-F4CF-4DC5-B2B0-58F37F581841}" type="presParOf" srcId="{0CE5268E-E3CB-4A9C-953C-F6349E0B690C}" destId="{D577297C-4CA7-4865-99CB-88EB5147ABB9}" srcOrd="1" destOrd="0" presId="urn:microsoft.com/office/officeart/2005/8/layout/hierarchy1"/>
    <dgm:cxn modelId="{72CA10CD-908B-4EB1-9C4D-5FA16217112B}" type="presParOf" srcId="{16A58016-CC51-4B53-B459-04995D615538}" destId="{E40044AF-24F7-481E-8CC3-0DE78873E0D2}" srcOrd="4" destOrd="0" presId="urn:microsoft.com/office/officeart/2005/8/layout/hierarchy1"/>
    <dgm:cxn modelId="{E6B3FCC5-F190-46DD-9026-C82CF5C1F742}" type="presParOf" srcId="{16A58016-CC51-4B53-B459-04995D615538}" destId="{3115F08E-7C01-415E-B617-58FCF0B06606}" srcOrd="5" destOrd="0" presId="urn:microsoft.com/office/officeart/2005/8/layout/hierarchy1"/>
    <dgm:cxn modelId="{6CE6BBEF-570F-462E-8F6E-E81A4DCDA26D}" type="presParOf" srcId="{3115F08E-7C01-415E-B617-58FCF0B06606}" destId="{1EC0BCD2-BEB7-4E94-9F5E-87A0023AB01D}" srcOrd="0" destOrd="0" presId="urn:microsoft.com/office/officeart/2005/8/layout/hierarchy1"/>
    <dgm:cxn modelId="{2482F918-A445-40DC-978E-544877991398}" type="presParOf" srcId="{1EC0BCD2-BEB7-4E94-9F5E-87A0023AB01D}" destId="{73361958-F9A7-4DF2-93FE-173F88AA9379}" srcOrd="0" destOrd="0" presId="urn:microsoft.com/office/officeart/2005/8/layout/hierarchy1"/>
    <dgm:cxn modelId="{3F80E417-1935-4231-AC96-876F65C18882}" type="presParOf" srcId="{1EC0BCD2-BEB7-4E94-9F5E-87A0023AB01D}" destId="{AD0A135D-3C16-41F2-9E09-787D786D9324}" srcOrd="1" destOrd="0" presId="urn:microsoft.com/office/officeart/2005/8/layout/hierarchy1"/>
    <dgm:cxn modelId="{A1A56B1C-DD02-4257-9329-4D7A85FAD93E}" type="presParOf" srcId="{3115F08E-7C01-415E-B617-58FCF0B06606}" destId="{DCAA9825-FDB9-44D3-91B9-08A0023EE4BA}"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0044AF-24F7-481E-8CC3-0DE78873E0D2}">
      <dsp:nvSpPr>
        <dsp:cNvPr id="0" name=""/>
        <dsp:cNvSpPr/>
      </dsp:nvSpPr>
      <dsp:spPr>
        <a:xfrm>
          <a:off x="3986212" y="1703439"/>
          <a:ext cx="2828925" cy="673155"/>
        </a:xfrm>
        <a:custGeom>
          <a:avLst/>
          <a:gdLst/>
          <a:ahLst/>
          <a:cxnLst/>
          <a:rect l="0" t="0" r="0" b="0"/>
          <a:pathLst>
            <a:path>
              <a:moveTo>
                <a:pt x="0" y="0"/>
              </a:moveTo>
              <a:lnTo>
                <a:pt x="0" y="458735"/>
              </a:lnTo>
              <a:lnTo>
                <a:pt x="2828925" y="458735"/>
              </a:lnTo>
              <a:lnTo>
                <a:pt x="2828925" y="6731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1DA5B9-F00B-46BE-B1FB-0F49BE473664}">
      <dsp:nvSpPr>
        <dsp:cNvPr id="0" name=""/>
        <dsp:cNvSpPr/>
      </dsp:nvSpPr>
      <dsp:spPr>
        <a:xfrm>
          <a:off x="3940492" y="1703439"/>
          <a:ext cx="91440" cy="673155"/>
        </a:xfrm>
        <a:custGeom>
          <a:avLst/>
          <a:gdLst/>
          <a:ahLst/>
          <a:cxnLst/>
          <a:rect l="0" t="0" r="0" b="0"/>
          <a:pathLst>
            <a:path>
              <a:moveTo>
                <a:pt x="45720" y="0"/>
              </a:moveTo>
              <a:lnTo>
                <a:pt x="45720" y="6731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FCF1D8-E3A9-485D-9AE2-7A8A81D97661}">
      <dsp:nvSpPr>
        <dsp:cNvPr id="0" name=""/>
        <dsp:cNvSpPr/>
      </dsp:nvSpPr>
      <dsp:spPr>
        <a:xfrm>
          <a:off x="1157287" y="1703439"/>
          <a:ext cx="2828925" cy="673155"/>
        </a:xfrm>
        <a:custGeom>
          <a:avLst/>
          <a:gdLst/>
          <a:ahLst/>
          <a:cxnLst/>
          <a:rect l="0" t="0" r="0" b="0"/>
          <a:pathLst>
            <a:path>
              <a:moveTo>
                <a:pt x="2828925" y="0"/>
              </a:moveTo>
              <a:lnTo>
                <a:pt x="2828925" y="458735"/>
              </a:lnTo>
              <a:lnTo>
                <a:pt x="0" y="458735"/>
              </a:lnTo>
              <a:lnTo>
                <a:pt x="0" y="6731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4B2789-10A6-4DF1-8961-76FBBE456A23}">
      <dsp:nvSpPr>
        <dsp:cNvPr id="0" name=""/>
        <dsp:cNvSpPr/>
      </dsp:nvSpPr>
      <dsp:spPr>
        <a:xfrm>
          <a:off x="2828924" y="233683"/>
          <a:ext cx="2314575" cy="14697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2634DD-0029-4966-97E0-914081A9A459}">
      <dsp:nvSpPr>
        <dsp:cNvPr id="0" name=""/>
        <dsp:cNvSpPr/>
      </dsp:nvSpPr>
      <dsp:spPr>
        <a:xfrm>
          <a:off x="3086099" y="478000"/>
          <a:ext cx="2314575" cy="14697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Metacognition</a:t>
          </a:r>
          <a:endParaRPr lang="en-US" sz="2500" kern="1200" dirty="0"/>
        </a:p>
      </dsp:txBody>
      <dsp:txXfrm>
        <a:off x="3086099" y="478000"/>
        <a:ext cx="2314575" cy="1469755"/>
      </dsp:txXfrm>
    </dsp:sp>
    <dsp:sp modelId="{24E383F5-1AFE-400F-87DB-EB73CBB0A3EB}">
      <dsp:nvSpPr>
        <dsp:cNvPr id="0" name=""/>
        <dsp:cNvSpPr/>
      </dsp:nvSpPr>
      <dsp:spPr>
        <a:xfrm>
          <a:off x="0" y="2376594"/>
          <a:ext cx="2314575" cy="14697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5B0FF6-CB22-496D-A98E-45C3C872CFFC}">
      <dsp:nvSpPr>
        <dsp:cNvPr id="0" name=""/>
        <dsp:cNvSpPr/>
      </dsp:nvSpPr>
      <dsp:spPr>
        <a:xfrm>
          <a:off x="257174" y="2620910"/>
          <a:ext cx="2314575" cy="14697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Control, self-regulation</a:t>
          </a:r>
          <a:endParaRPr lang="en-US" sz="2500" kern="1200" dirty="0"/>
        </a:p>
      </dsp:txBody>
      <dsp:txXfrm>
        <a:off x="257174" y="2620910"/>
        <a:ext cx="2314575" cy="1469755"/>
      </dsp:txXfrm>
    </dsp:sp>
    <dsp:sp modelId="{764E15C4-4544-41D5-9D78-97B68BE825EB}">
      <dsp:nvSpPr>
        <dsp:cNvPr id="0" name=""/>
        <dsp:cNvSpPr/>
      </dsp:nvSpPr>
      <dsp:spPr>
        <a:xfrm>
          <a:off x="2828924" y="2376594"/>
          <a:ext cx="2314575" cy="14697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BF1F91-AB8A-4DA9-AB69-A7EF1A3E3D92}">
      <dsp:nvSpPr>
        <dsp:cNvPr id="0" name=""/>
        <dsp:cNvSpPr/>
      </dsp:nvSpPr>
      <dsp:spPr>
        <a:xfrm>
          <a:off x="3086099" y="2620910"/>
          <a:ext cx="2314575" cy="14697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Knowledge of own thought processes</a:t>
          </a:r>
          <a:endParaRPr lang="en-US" sz="2500" kern="1200" dirty="0"/>
        </a:p>
      </dsp:txBody>
      <dsp:txXfrm>
        <a:off x="3086099" y="2620910"/>
        <a:ext cx="2314575" cy="1469755"/>
      </dsp:txXfrm>
    </dsp:sp>
    <dsp:sp modelId="{73361958-F9A7-4DF2-93FE-173F88AA9379}">
      <dsp:nvSpPr>
        <dsp:cNvPr id="0" name=""/>
        <dsp:cNvSpPr/>
      </dsp:nvSpPr>
      <dsp:spPr>
        <a:xfrm>
          <a:off x="5657850" y="2376594"/>
          <a:ext cx="2314575" cy="14697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0A135D-3C16-41F2-9E09-787D786D9324}">
      <dsp:nvSpPr>
        <dsp:cNvPr id="0" name=""/>
        <dsp:cNvSpPr/>
      </dsp:nvSpPr>
      <dsp:spPr>
        <a:xfrm>
          <a:off x="5915024" y="2620910"/>
          <a:ext cx="2314575" cy="14697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Beliefs and intuitions</a:t>
          </a:r>
          <a:endParaRPr lang="en-US" sz="2500" kern="1200" dirty="0"/>
        </a:p>
      </dsp:txBody>
      <dsp:txXfrm>
        <a:off x="5915024" y="2620910"/>
        <a:ext cx="2314575" cy="14697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99A65-BADD-431A-A837-9548B0ED9C23}" type="datetimeFigureOut">
              <a:rPr lang="en-US" smtClean="0"/>
              <a:pPr/>
              <a:t>10/14/2009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F2164-EE9A-40F5-ACD2-15BF534D78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lnSpc>
                <a:spcPct val="80000"/>
              </a:lnSpc>
            </a:pPr>
            <a:endParaRPr lang="en-US" dirty="0"/>
          </a:p>
        </p:txBody>
      </p:sp>
      <p:sp>
        <p:nvSpPr>
          <p:cNvPr id="4" name="Slide Number Placeholder 3"/>
          <p:cNvSpPr>
            <a:spLocks noGrp="1"/>
          </p:cNvSpPr>
          <p:nvPr>
            <p:ph type="sldNum" sz="quarter" idx="10"/>
          </p:nvPr>
        </p:nvSpPr>
        <p:spPr/>
        <p:txBody>
          <a:bodyPr/>
          <a:lstStyle/>
          <a:p>
            <a:fld id="{BB1F2164-EE9A-40F5-ACD2-15BF534D789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fld id="{BB1F2164-EE9A-40F5-ACD2-15BF534D789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1F2164-EE9A-40F5-ACD2-15BF534D789B}"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1F2164-EE9A-40F5-ACD2-15BF534D789B}"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on slide depicts a tree diagram with one node (rectangle) at the top and three nodes (rectangles) underneath. The top node contains the term “metacognition”. The 3 nodes underneath “metacognition” contain the phrases “Control or Self-regulation,” “Knowledge of one’s own thought processes,” and “Beliefs and intuitions</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BB1F2164-EE9A-40F5-ACD2-15BF534D789B}"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shows a slide from the Mastery Peer-led Team Learning website. The left-hand side of the image shows a picture of a college student (male) sitting at a desk with 3 pieces of paper in front of him. There are video controls that can be used to play the recording, in which the student reads through a math problem and models effective problem-solving behaviors. Beneath the video is a copy of the problem that the student is working on. To the right of the video screen is a ‘template’ which illustrates 5 steps students should take to learn and solve problems (perceive, predict, plan, perform, perfect). Beneath these terms is additional text to describe each step in more detail.</a:t>
            </a:r>
          </a:p>
          <a:p>
            <a:endParaRPr lang="en-US" dirty="0"/>
          </a:p>
        </p:txBody>
      </p:sp>
      <p:sp>
        <p:nvSpPr>
          <p:cNvPr id="4" name="Slide Number Placeholder 3"/>
          <p:cNvSpPr>
            <a:spLocks noGrp="1"/>
          </p:cNvSpPr>
          <p:nvPr>
            <p:ph type="sldNum" sz="quarter" idx="10"/>
          </p:nvPr>
        </p:nvSpPr>
        <p:spPr/>
        <p:txBody>
          <a:bodyPr/>
          <a:lstStyle/>
          <a:p>
            <a:fld id="{BB1F2164-EE9A-40F5-ACD2-15BF534D789B}"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1F2164-EE9A-40F5-ACD2-15BF534D789B}"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on the right depicts a screen shot taken from a YouTube video of the NFB (National Federation of the Blind) Youth Slam in 2007. The image shows a student interviewing an instructor. Both individuals are wearing safety goggles (for an interactive science experiment), and the instructor is seen holding a white cane. </a:t>
            </a:r>
          </a:p>
        </p:txBody>
      </p:sp>
      <p:sp>
        <p:nvSpPr>
          <p:cNvPr id="4" name="Slide Number Placeholder 3"/>
          <p:cNvSpPr>
            <a:spLocks noGrp="1"/>
          </p:cNvSpPr>
          <p:nvPr>
            <p:ph type="sldNum" sz="quarter" idx="10"/>
          </p:nvPr>
        </p:nvSpPr>
        <p:spPr/>
        <p:txBody>
          <a:bodyPr/>
          <a:lstStyle/>
          <a:p>
            <a:fld id="{BB1F2164-EE9A-40F5-ACD2-15BF534D789B}"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Image depicts stick figure of student in center, surrounded by many of the influences, resources, and services that may be available to support the transition to college. Students have a difficult time transitioning from the services provided in high school to those available in college, especially because college students are expected to seek out necessary and appropriate services. Exacerbating this challenge is that fact that service providers and potential resources (such as tutors, instructors, and peers) do not necessarily share information with one another; the student must be the central advocate. </a:t>
            </a:r>
          </a:p>
          <a:p>
            <a:pPr eaLnBrk="1" hangingPunct="1"/>
            <a:endParaRPr lang="en-US" dirty="0" smtClean="0"/>
          </a:p>
          <a:p>
            <a:pPr eaLnBrk="1" hangingPunct="1"/>
            <a:r>
              <a:rPr lang="en-US" dirty="0" smtClean="0"/>
              <a:t>Common service providers, personnel, and others who influence the transitioning student are depicted in rectangles surrounding the central image of the student, as follows: Advisors, Academic skills support center, Teachers (especially office hours), First year special college course, Peer mentors, Work opportunities, College transition support services, High school transition support services, Parents, Diagnostic consulting services, and Counseling services. </a:t>
            </a:r>
          </a:p>
          <a:p>
            <a:pPr eaLnBrk="1" hangingPunct="1"/>
            <a:endParaRPr lang="en-US" dirty="0" smtClean="0"/>
          </a:p>
          <a:p>
            <a:pPr eaLnBrk="1" hangingPunct="1"/>
            <a:r>
              <a:rPr lang="en-US" dirty="0" smtClean="0"/>
              <a:t>Students must be aware that many of these services and supports must be actively sought out, and although some providers may share information with others, this should not be expected. </a:t>
            </a:r>
          </a:p>
          <a:p>
            <a:endParaRPr lang="en-US" dirty="0"/>
          </a:p>
        </p:txBody>
      </p:sp>
      <p:sp>
        <p:nvSpPr>
          <p:cNvPr id="4" name="Slide Number Placeholder 3"/>
          <p:cNvSpPr>
            <a:spLocks noGrp="1"/>
          </p:cNvSpPr>
          <p:nvPr>
            <p:ph type="sldNum" sz="quarter" idx="10"/>
          </p:nvPr>
        </p:nvSpPr>
        <p:spPr/>
        <p:txBody>
          <a:bodyPr/>
          <a:lstStyle/>
          <a:p>
            <a:fld id="{BB1F2164-EE9A-40F5-ACD2-15BF534D789B}"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0" y="6629400"/>
            <a:ext cx="960120" cy="228600"/>
          </a:xfrm>
        </p:spPr>
        <p:txBody>
          <a:bodyPr/>
          <a:lstStyle/>
          <a:p>
            <a:r>
              <a:rPr lang="en-US" smtClean="0"/>
              <a:t>October  2009</a:t>
            </a:r>
            <a:endParaRPr lang="en-US"/>
          </a:p>
        </p:txBody>
      </p:sp>
      <p:sp>
        <p:nvSpPr>
          <p:cNvPr id="17" name="Footer Placeholder 16"/>
          <p:cNvSpPr>
            <a:spLocks noGrp="1"/>
          </p:cNvSpPr>
          <p:nvPr>
            <p:ph type="ftr" sz="quarter" idx="11"/>
          </p:nvPr>
        </p:nvSpPr>
        <p:spPr>
          <a:xfrm>
            <a:off x="2811304" y="6629400"/>
            <a:ext cx="3733800" cy="228600"/>
          </a:xfrm>
        </p:spPr>
        <p:txBody>
          <a:bodyPr/>
          <a:lstStyle/>
          <a:p>
            <a:r>
              <a:rPr lang="en-US" dirty="0" smtClean="0"/>
              <a:t>(c) 2009 Landmark College Institute for Research and Training</a:t>
            </a:r>
            <a:endParaRPr lang="en-US" dirty="0"/>
          </a:p>
        </p:txBody>
      </p:sp>
      <p:sp>
        <p:nvSpPr>
          <p:cNvPr id="29" name="Slide Number Placeholder 28"/>
          <p:cNvSpPr>
            <a:spLocks noGrp="1"/>
          </p:cNvSpPr>
          <p:nvPr>
            <p:ph type="sldNum" sz="quarter" idx="12"/>
          </p:nvPr>
        </p:nvSpPr>
        <p:spPr>
          <a:xfrm>
            <a:off x="8396288" y="6629400"/>
            <a:ext cx="747712" cy="228600"/>
          </a:xfrm>
        </p:spPr>
        <p:txBody>
          <a:bodyPr/>
          <a:lstStyle>
            <a:lvl1pPr algn="r">
              <a:defRPr kumimoji="0" lang="en-US" sz="800" kern="1200" smtClean="0">
                <a:solidFill>
                  <a:schemeClr val="accent2"/>
                </a:solidFill>
                <a:latin typeface="+mn-lt"/>
                <a:ea typeface="+mn-ea"/>
                <a:cs typeface="+mn-cs"/>
              </a:defRPr>
            </a:lvl1pPr>
          </a:lstStyle>
          <a:p>
            <a:fld id="{D5535527-0D35-4E2A-82D7-C35F1F56867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a:xfrm>
            <a:off x="2711292" y="6629400"/>
            <a:ext cx="3916680" cy="228600"/>
          </a:xfrm>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a:xfrm>
            <a:off x="2711292" y="6629400"/>
            <a:ext cx="3916680" cy="228600"/>
          </a:xfrm>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05740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205740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October  2009</a:t>
            </a:r>
            <a:endParaRPr lang="en-US"/>
          </a:p>
        </p:txBody>
      </p:sp>
      <p:sp>
        <p:nvSpPr>
          <p:cNvPr id="6" name="Footer Placeholder 5"/>
          <p:cNvSpPr>
            <a:spLocks noGrp="1"/>
          </p:cNvSpPr>
          <p:nvPr>
            <p:ph type="ftr" sz="quarter" idx="11"/>
          </p:nvPr>
        </p:nvSpPr>
        <p:spPr/>
        <p:txBody>
          <a:bodyPr/>
          <a:lstStyle/>
          <a:p>
            <a:r>
              <a:rPr lang="en-US" smtClean="0"/>
              <a:t>(c) 2009 Landmark College Institute for Research and Training</a:t>
            </a:r>
            <a:endParaRPr lang="en-US"/>
          </a:p>
        </p:txBody>
      </p:sp>
      <p:sp>
        <p:nvSpPr>
          <p:cNvPr id="7" name="Slide Number Placeholder 6"/>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r>
              <a:rPr lang="en-US" smtClean="0"/>
              <a:t>October  2009</a:t>
            </a:r>
            <a:endParaRPr lang="en-US"/>
          </a:p>
        </p:txBody>
      </p:sp>
      <p:sp>
        <p:nvSpPr>
          <p:cNvPr id="27" name="Slide Number Placeholder 26"/>
          <p:cNvSpPr>
            <a:spLocks noGrp="1"/>
          </p:cNvSpPr>
          <p:nvPr>
            <p:ph type="sldNum" sz="quarter" idx="11"/>
          </p:nvPr>
        </p:nvSpPr>
        <p:spPr/>
        <p:txBody>
          <a:bodyPr rtlCol="0"/>
          <a:lstStyle/>
          <a:p>
            <a:fld id="{D5535527-0D35-4E2A-82D7-C35F1F56867B}"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(c) 2009 Landmark College Institute for Research and Training</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0" y="6553200"/>
            <a:ext cx="957264" cy="304800"/>
          </a:xfrm>
        </p:spPr>
        <p:txBody>
          <a:bodyPr/>
          <a:lstStyle/>
          <a:p>
            <a:r>
              <a:rPr lang="en-US" smtClean="0"/>
              <a:t>October  2009</a:t>
            </a:r>
            <a:endParaRPr lang="en-US"/>
          </a:p>
        </p:txBody>
      </p:sp>
      <p:sp>
        <p:nvSpPr>
          <p:cNvPr id="4" name="Footer Placeholder 3"/>
          <p:cNvSpPr>
            <a:spLocks noGrp="1"/>
          </p:cNvSpPr>
          <p:nvPr>
            <p:ph type="ftr" sz="quarter" idx="11"/>
          </p:nvPr>
        </p:nvSpPr>
        <p:spPr>
          <a:xfrm>
            <a:off x="2878932" y="6553200"/>
            <a:ext cx="3581400" cy="304800"/>
          </a:xfrm>
        </p:spPr>
        <p:txBody>
          <a:bodyPr/>
          <a:lstStyle/>
          <a:p>
            <a:r>
              <a:rPr lang="en-US" smtClean="0"/>
              <a:t>(c) 2009 Landmark College Institute for Research and Training</a:t>
            </a:r>
            <a:endParaRPr lang="en-US"/>
          </a:p>
        </p:txBody>
      </p:sp>
      <p:sp>
        <p:nvSpPr>
          <p:cNvPr id="5" name="Slide Number Placeholder 4"/>
          <p:cNvSpPr>
            <a:spLocks noGrp="1"/>
          </p:cNvSpPr>
          <p:nvPr>
            <p:ph type="sldNum" sz="quarter" idx="12"/>
          </p:nvPr>
        </p:nvSpPr>
        <p:spPr>
          <a:xfrm>
            <a:off x="8382000" y="6553200"/>
            <a:ext cx="762000" cy="304800"/>
          </a:xfrm>
        </p:spPr>
        <p:txBody>
          <a:bodyPr/>
          <a:lstStyle/>
          <a:p>
            <a:fld id="{D5535527-0D35-4E2A-82D7-C35F1F5686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October  2009</a:t>
            </a:r>
            <a:endParaRPr lang="en-US"/>
          </a:p>
        </p:txBody>
      </p:sp>
      <p:sp>
        <p:nvSpPr>
          <p:cNvPr id="3" name="Footer Placeholder 2"/>
          <p:cNvSpPr>
            <a:spLocks noGrp="1"/>
          </p:cNvSpPr>
          <p:nvPr>
            <p:ph type="ftr" sz="quarter" idx="11"/>
          </p:nvPr>
        </p:nvSpPr>
        <p:spPr/>
        <p:txBody>
          <a:bodyPr/>
          <a:lstStyle/>
          <a:p>
            <a:r>
              <a:rPr lang="en-US" smtClean="0"/>
              <a:t>(c) 2009 Landmark College Institute for Research and Training</a:t>
            </a:r>
            <a:endParaRPr lang="en-US"/>
          </a:p>
        </p:txBody>
      </p:sp>
      <p:sp>
        <p:nvSpPr>
          <p:cNvPr id="4" name="Slide Number Placeholder 3"/>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October  2009</a:t>
            </a:r>
            <a:endParaRPr lang="en-US"/>
          </a:p>
        </p:txBody>
      </p:sp>
      <p:sp>
        <p:nvSpPr>
          <p:cNvPr id="6" name="Footer Placeholder 5"/>
          <p:cNvSpPr>
            <a:spLocks noGrp="1"/>
          </p:cNvSpPr>
          <p:nvPr>
            <p:ph type="ftr" sz="quarter" idx="11"/>
          </p:nvPr>
        </p:nvSpPr>
        <p:spPr/>
        <p:txBody>
          <a:bodyPr/>
          <a:lstStyle/>
          <a:p>
            <a:r>
              <a:rPr lang="en-US" smtClean="0"/>
              <a:t>(c) 2009 Landmark College Institute for Research and Training</a:t>
            </a:r>
            <a:endParaRPr lang="en-US"/>
          </a:p>
        </p:txBody>
      </p:sp>
      <p:sp>
        <p:nvSpPr>
          <p:cNvPr id="7" name="Slide Number Placeholder 6"/>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October  2009</a:t>
            </a:r>
            <a:endParaRPr lang="en-US"/>
          </a:p>
        </p:txBody>
      </p:sp>
      <p:sp>
        <p:nvSpPr>
          <p:cNvPr id="6" name="Footer Placeholder 5"/>
          <p:cNvSpPr>
            <a:spLocks noGrp="1"/>
          </p:cNvSpPr>
          <p:nvPr>
            <p:ph type="ftr" sz="quarter" idx="11"/>
          </p:nvPr>
        </p:nvSpPr>
        <p:spPr/>
        <p:txBody>
          <a:bodyPr/>
          <a:lstStyle/>
          <a:p>
            <a:r>
              <a:rPr lang="en-US" smtClean="0"/>
              <a:t>(c) 2009 Landmark College Institute for Research and Training</a:t>
            </a:r>
            <a:endParaRPr lang="en-US"/>
          </a:p>
        </p:txBody>
      </p:sp>
      <p:sp>
        <p:nvSpPr>
          <p:cNvPr id="7" name="Slide Number Placeholder 6"/>
          <p:cNvSpPr>
            <a:spLocks noGrp="1"/>
          </p:cNvSpPr>
          <p:nvPr>
            <p:ph type="sldNum" sz="quarter" idx="12"/>
          </p:nvPr>
        </p:nvSpPr>
        <p:spPr/>
        <p:txBody>
          <a:bodyPr/>
          <a:lstStyle/>
          <a:p>
            <a:fld id="{D5535527-0D35-4E2A-82D7-C35F1F5686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82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133600"/>
            <a:ext cx="8229600" cy="4419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0" y="6629400"/>
            <a:ext cx="957264" cy="228600"/>
          </a:xfrm>
          <a:prstGeom prst="rect">
            <a:avLst/>
          </a:prstGeom>
        </p:spPr>
        <p:txBody>
          <a:bodyPr vert="horz" anchor="b" anchorCtr="1"/>
          <a:lstStyle>
            <a:lvl1pPr algn="l" eaLnBrk="1" latinLnBrk="0" hangingPunct="1">
              <a:defRPr kumimoji="0" sz="800">
                <a:solidFill>
                  <a:schemeClr val="accent2"/>
                </a:solidFill>
              </a:defRPr>
            </a:lvl1pPr>
          </a:lstStyle>
          <a:p>
            <a:r>
              <a:rPr lang="en-US" smtClean="0"/>
              <a:t>October  2009</a:t>
            </a:r>
            <a:endParaRPr lang="en-US" dirty="0"/>
          </a:p>
        </p:txBody>
      </p:sp>
      <p:sp>
        <p:nvSpPr>
          <p:cNvPr id="3" name="Footer Placeholder 2"/>
          <p:cNvSpPr>
            <a:spLocks noGrp="1"/>
          </p:cNvSpPr>
          <p:nvPr>
            <p:ph type="ftr" sz="quarter" idx="3"/>
          </p:nvPr>
        </p:nvSpPr>
        <p:spPr>
          <a:xfrm>
            <a:off x="2711292" y="6629400"/>
            <a:ext cx="3916680" cy="228600"/>
          </a:xfrm>
          <a:prstGeom prst="rect">
            <a:avLst/>
          </a:prstGeom>
        </p:spPr>
        <p:txBody>
          <a:bodyPr vert="horz" anchor="b" anchorCtr="1"/>
          <a:lstStyle>
            <a:lvl1pPr algn="r" eaLnBrk="1" latinLnBrk="0" hangingPunct="1">
              <a:defRPr kumimoji="0" sz="800">
                <a:solidFill>
                  <a:schemeClr val="accent2"/>
                </a:solidFill>
              </a:defRPr>
            </a:lvl1pPr>
          </a:lstStyle>
          <a:p>
            <a:pPr algn="ctr"/>
            <a:r>
              <a:rPr lang="en-US" dirty="0" smtClean="0"/>
              <a:t>(c) 2009 Landmark College Institute for Research and Training</a:t>
            </a:r>
            <a:endParaRPr lang="en-US" dirty="0"/>
          </a:p>
        </p:txBody>
      </p:sp>
      <p:sp>
        <p:nvSpPr>
          <p:cNvPr id="23" name="Slide Number Placeholder 22"/>
          <p:cNvSpPr>
            <a:spLocks noGrp="1"/>
          </p:cNvSpPr>
          <p:nvPr>
            <p:ph type="sldNum" sz="quarter" idx="4"/>
          </p:nvPr>
        </p:nvSpPr>
        <p:spPr>
          <a:xfrm>
            <a:off x="8382000" y="6629400"/>
            <a:ext cx="762000" cy="228600"/>
          </a:xfrm>
          <a:prstGeom prst="rect">
            <a:avLst/>
          </a:prstGeom>
        </p:spPr>
        <p:txBody>
          <a:bodyPr vert="horz" anchor="b" anchorCtr="1"/>
          <a:lstStyle>
            <a:lvl1pPr algn="r" eaLnBrk="1" latinLnBrk="0" hangingPunct="1">
              <a:defRPr kumimoji="0" lang="en-US" sz="800" kern="1200" smtClean="0">
                <a:solidFill>
                  <a:schemeClr val="accent2"/>
                </a:solidFill>
                <a:latin typeface="+mn-lt"/>
                <a:ea typeface="+mn-ea"/>
                <a:cs typeface="+mn-cs"/>
              </a:defRPr>
            </a:lvl1pPr>
          </a:lstStyle>
          <a:p>
            <a:fld id="{D5535527-0D35-4E2A-82D7-C35F1F56867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pltl.org/"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hyperlink" Target="http://www.facultyware.uconn.edu/UDI_examples.ht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www.cast.org/research/udl/index.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xyC_ZsBxs58"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cd.gov/newsroom/publications/2003/education.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Effective Practices for Students with Learning Disabilities</a:t>
            </a:r>
            <a:endParaRPr lang="en-US" dirty="0"/>
          </a:p>
        </p:txBody>
      </p:sp>
      <p:sp>
        <p:nvSpPr>
          <p:cNvPr id="3" name="Subtitle 2"/>
          <p:cNvSpPr>
            <a:spLocks noGrp="1"/>
          </p:cNvSpPr>
          <p:nvPr>
            <p:ph type="subTitle" idx="1"/>
          </p:nvPr>
        </p:nvSpPr>
        <p:spPr/>
        <p:txBody>
          <a:bodyPr/>
          <a:lstStyle/>
          <a:p>
            <a:r>
              <a:rPr lang="en-US" dirty="0" smtClean="0"/>
              <a:t>Steve Fadden, Ph.D.</a:t>
            </a:r>
          </a:p>
          <a:p>
            <a:r>
              <a:rPr lang="en-US" dirty="0" smtClean="0"/>
              <a:t>Landmark College Institute for Research and Training</a:t>
            </a:r>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Slide Number Placeholder 4"/>
          <p:cNvSpPr>
            <a:spLocks noGrp="1"/>
          </p:cNvSpPr>
          <p:nvPr>
            <p:ph type="sldNum" sz="quarter" idx="12"/>
          </p:nvPr>
        </p:nvSpPr>
        <p:spPr/>
        <p:txBody>
          <a:bodyPr/>
          <a:lstStyle/>
          <a:p>
            <a:fld id="{D5535527-0D35-4E2A-82D7-C35F1F56867B}" type="slidenum">
              <a:rPr lang="en-US" smtClean="0"/>
              <a:pPr/>
              <a:t>1</a:t>
            </a:fld>
            <a:endParaRPr lang="en-US"/>
          </a:p>
        </p:txBody>
      </p:sp>
      <p:sp>
        <p:nvSpPr>
          <p:cNvPr id="6" name="Footer Placeholder 5"/>
          <p:cNvSpPr>
            <a:spLocks noGrp="1"/>
          </p:cNvSpPr>
          <p:nvPr>
            <p:ph type="ftr" sz="quarter" idx="11"/>
          </p:nvPr>
        </p:nvSpPr>
        <p:spPr/>
        <p:txBody>
          <a:bodyPr/>
          <a:lstStyle/>
          <a:p>
            <a:r>
              <a:rPr lang="en-US" dirty="0" smtClean="0"/>
              <a:t>(c) 2009 Landmark College Institute for Research and Training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Math: Characteristics</a:t>
            </a:r>
            <a:endParaRPr lang="en-US" dirty="0"/>
          </a:p>
        </p:txBody>
      </p:sp>
      <p:sp>
        <p:nvSpPr>
          <p:cNvPr id="9" name="Text Placeholder 8"/>
          <p:cNvSpPr>
            <a:spLocks noGrp="1"/>
          </p:cNvSpPr>
          <p:nvPr>
            <p:ph type="body" idx="1"/>
          </p:nvPr>
        </p:nvSpPr>
        <p:spPr/>
        <p:txBody>
          <a:bodyPr/>
          <a:lstStyle/>
          <a:p>
            <a:r>
              <a:rPr lang="en-US" smtClean="0"/>
              <a:t>Issues</a:t>
            </a:r>
            <a:endParaRPr lang="en-US" dirty="0"/>
          </a:p>
        </p:txBody>
      </p:sp>
      <p:sp>
        <p:nvSpPr>
          <p:cNvPr id="11" name="Text Placeholder 10"/>
          <p:cNvSpPr>
            <a:spLocks noGrp="1"/>
          </p:cNvSpPr>
          <p:nvPr>
            <p:ph type="body" sz="half" idx="3"/>
          </p:nvPr>
        </p:nvSpPr>
        <p:spPr/>
        <p:txBody>
          <a:bodyPr/>
          <a:lstStyle/>
          <a:p>
            <a:r>
              <a:rPr lang="en-US" smtClean="0"/>
              <a:t>Behaviors</a:t>
            </a:r>
            <a:endParaRPr lang="en-US" dirty="0"/>
          </a:p>
        </p:txBody>
      </p:sp>
      <p:sp>
        <p:nvSpPr>
          <p:cNvPr id="10" name="Text Placeholder 9"/>
          <p:cNvSpPr>
            <a:spLocks noGrp="1"/>
          </p:cNvSpPr>
          <p:nvPr>
            <p:ph sz="quarter" idx="2"/>
          </p:nvPr>
        </p:nvSpPr>
        <p:spPr/>
        <p:txBody>
          <a:bodyPr/>
          <a:lstStyle/>
          <a:p>
            <a:r>
              <a:rPr lang="en-US" smtClean="0"/>
              <a:t>Language processing </a:t>
            </a:r>
          </a:p>
          <a:p>
            <a:r>
              <a:rPr lang="en-US" smtClean="0"/>
              <a:t>Mathematics vocabulary</a:t>
            </a:r>
          </a:p>
          <a:p>
            <a:r>
              <a:rPr lang="en-US" smtClean="0"/>
              <a:t>Number sense</a:t>
            </a:r>
          </a:p>
          <a:p>
            <a:r>
              <a:rPr lang="en-US" smtClean="0"/>
              <a:t>Numerical relationships</a:t>
            </a:r>
          </a:p>
          <a:p>
            <a:r>
              <a:rPr lang="en-US" smtClean="0"/>
              <a:t>Visual-spatial processing, alignment</a:t>
            </a:r>
          </a:p>
          <a:p>
            <a:r>
              <a:rPr lang="en-US" smtClean="0"/>
              <a:t>Visual perception of quantity</a:t>
            </a:r>
          </a:p>
          <a:p>
            <a:r>
              <a:rPr lang="en-US" smtClean="0"/>
              <a:t>Sequencing</a:t>
            </a:r>
          </a:p>
          <a:p>
            <a:r>
              <a:rPr lang="en-US" smtClean="0"/>
              <a:t>Processing verbal symbolism (multiplication facts)</a:t>
            </a:r>
            <a:endParaRPr lang="en-US" dirty="0" smtClean="0"/>
          </a:p>
        </p:txBody>
      </p:sp>
      <p:sp>
        <p:nvSpPr>
          <p:cNvPr id="12" name="Content Placeholder 11"/>
          <p:cNvSpPr>
            <a:spLocks noGrp="1"/>
          </p:cNvSpPr>
          <p:nvPr>
            <p:ph sz="quarter" idx="4"/>
          </p:nvPr>
        </p:nvSpPr>
        <p:spPr/>
        <p:txBody>
          <a:bodyPr>
            <a:normAutofit fontScale="92500" lnSpcReduction="10000"/>
          </a:bodyPr>
          <a:lstStyle/>
          <a:p>
            <a:r>
              <a:rPr lang="en-US" smtClean="0"/>
              <a:t>Difficulty with 3+5, 33x3, 5 vs </a:t>
            </a:r>
            <a:r>
              <a:rPr lang="en-US" sz="3500" smtClean="0"/>
              <a:t>3</a:t>
            </a:r>
            <a:endParaRPr lang="en-US" smtClean="0"/>
          </a:p>
          <a:p>
            <a:r>
              <a:rPr lang="en-US" smtClean="0"/>
              <a:t>Can’t remember formulas, sequences</a:t>
            </a:r>
          </a:p>
          <a:p>
            <a:r>
              <a:rPr lang="en-US" smtClean="0"/>
              <a:t>Difficulty processing groups</a:t>
            </a:r>
          </a:p>
          <a:p>
            <a:r>
              <a:rPr lang="en-US" smtClean="0"/>
              <a:t>Trouble with currency, phone numbers, times, dates</a:t>
            </a:r>
          </a:p>
          <a:p>
            <a:r>
              <a:rPr lang="en-US" smtClean="0"/>
              <a:t>Difficulty estimating 5 x 207 = ~1,000 vs. ~10,000</a:t>
            </a:r>
          </a:p>
          <a:p>
            <a:r>
              <a:rPr lang="en-US" smtClean="0"/>
              <a:t>Incorrect recall of math facts</a:t>
            </a:r>
          </a:p>
          <a:p>
            <a:r>
              <a:rPr lang="en-US" smtClean="0"/>
              <a:t>Inappropriate use of math vocabulary</a:t>
            </a:r>
          </a:p>
          <a:p>
            <a:r>
              <a:rPr lang="en-US" smtClean="0"/>
              <a:t>Unpredictable errors</a:t>
            </a:r>
            <a:endParaRPr lang="en-US"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6" name="Slide Number Placeholder 5"/>
          <p:cNvSpPr>
            <a:spLocks noGrp="1"/>
          </p:cNvSpPr>
          <p:nvPr>
            <p:ph type="sldNum" sz="quarter" idx="11"/>
          </p:nvPr>
        </p:nvSpPr>
        <p:spPr/>
        <p:txBody>
          <a:bodyPr/>
          <a:lstStyle/>
          <a:p>
            <a:fld id="{D5535527-0D35-4E2A-82D7-C35F1F56867B}" type="slidenum">
              <a:rPr lang="en-US" smtClean="0"/>
              <a:pPr/>
              <a:t>10</a:t>
            </a:fld>
            <a:endParaRPr lang="en-US"/>
          </a:p>
        </p:txBody>
      </p:sp>
      <p:sp>
        <p:nvSpPr>
          <p:cNvPr id="5" name="Footer Placeholder 4"/>
          <p:cNvSpPr>
            <a:spLocks noGrp="1"/>
          </p:cNvSpPr>
          <p:nvPr>
            <p:ph type="ftr" sz="quarter" idx="12"/>
          </p:nvPr>
        </p:nvSpPr>
        <p:spPr/>
        <p:txBody>
          <a:bodyPr/>
          <a:lstStyle/>
          <a:p>
            <a:r>
              <a:rPr lang="en-US" smtClean="0"/>
              <a:t>(c) 2009 Landmark College Institute for Research and Training</a:t>
            </a:r>
            <a:endParaRPr lang="en-US"/>
          </a:p>
        </p:txBody>
      </p:sp>
      <p:pic>
        <p:nvPicPr>
          <p:cNvPr id="8" name="Picture 2" descr="C:\Documents and Settings\SteveFadden\Local Settings\Temporary Internet Files\Content.IE5\RN93V6NL\MCj00787290000[1].wmf"/>
          <p:cNvPicPr>
            <a:picLocks noChangeAspect="1" noChangeArrowheads="1"/>
          </p:cNvPicPr>
          <p:nvPr/>
        </p:nvPicPr>
        <p:blipFill>
          <a:blip r:embed="rId2" cstate="print"/>
          <a:srcRect/>
          <a:stretch>
            <a:fillRect/>
          </a:stretch>
        </p:blipFill>
        <p:spPr bwMode="auto">
          <a:xfrm>
            <a:off x="7772400" y="838200"/>
            <a:ext cx="1086635" cy="914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Math: Best Practices</a:t>
            </a:r>
            <a:endParaRPr lang="en-US" dirty="0"/>
          </a:p>
        </p:txBody>
      </p:sp>
      <p:sp>
        <p:nvSpPr>
          <p:cNvPr id="11" name="Content Placeholder 10"/>
          <p:cNvSpPr>
            <a:spLocks noGrp="1"/>
          </p:cNvSpPr>
          <p:nvPr>
            <p:ph idx="1"/>
          </p:nvPr>
        </p:nvSpPr>
        <p:spPr/>
        <p:txBody>
          <a:bodyPr/>
          <a:lstStyle/>
          <a:p>
            <a:r>
              <a:rPr lang="en-US" smtClean="0"/>
              <a:t>Ruled/lined paper, graph paper</a:t>
            </a:r>
          </a:p>
          <a:p>
            <a:r>
              <a:rPr lang="en-US" smtClean="0"/>
              <a:t>Sufficient spacing between problems</a:t>
            </a:r>
          </a:p>
          <a:p>
            <a:r>
              <a:rPr lang="en-US" smtClean="0"/>
              <a:t>Instant answers, chances to re-do</a:t>
            </a:r>
          </a:p>
          <a:p>
            <a:r>
              <a:rPr lang="en-US" smtClean="0"/>
              <a:t>Pure and simple number information</a:t>
            </a:r>
          </a:p>
          <a:p>
            <a:r>
              <a:rPr lang="en-US" smtClean="0"/>
              <a:t>Math vocabulary instruction, clarification</a:t>
            </a:r>
          </a:p>
          <a:p>
            <a:r>
              <a:rPr lang="en-US" smtClean="0"/>
              <a:t>Prompts for specific strategies</a:t>
            </a:r>
          </a:p>
          <a:p>
            <a:r>
              <a:rPr lang="en-US" smtClean="0"/>
              <a:t>Additional processing time</a:t>
            </a:r>
          </a:p>
          <a:p>
            <a:r>
              <a:rPr lang="en-US" smtClean="0"/>
              <a:t>Alternative testing formats</a:t>
            </a:r>
          </a:p>
          <a:p>
            <a:r>
              <a:rPr lang="en-US" smtClean="0"/>
              <a:t>Opportunity to write and talk through each step</a:t>
            </a:r>
            <a:endParaRPr lang="en-US" dirty="0" smtClean="0"/>
          </a:p>
        </p:txBody>
      </p:sp>
      <p:sp>
        <p:nvSpPr>
          <p:cNvPr id="7" name="Date Placeholder 6"/>
          <p:cNvSpPr>
            <a:spLocks noGrp="1"/>
          </p:cNvSpPr>
          <p:nvPr>
            <p:ph type="dt" sz="half" idx="10"/>
          </p:nvPr>
        </p:nvSpPr>
        <p:spPr/>
        <p:txBody>
          <a:bodyPr/>
          <a:lstStyle/>
          <a:p>
            <a:r>
              <a:rPr lang="en-US" smtClean="0"/>
              <a:t>October  2009</a:t>
            </a:r>
            <a:endParaRPr lang="en-US"/>
          </a:p>
        </p:txBody>
      </p:sp>
      <p:sp>
        <p:nvSpPr>
          <p:cNvPr id="9" name="Footer Placeholder 8"/>
          <p:cNvSpPr>
            <a:spLocks noGrp="1"/>
          </p:cNvSpPr>
          <p:nvPr>
            <p:ph type="ftr" sz="quarter" idx="11"/>
          </p:nvPr>
        </p:nvSpPr>
        <p:spPr/>
        <p:txBody>
          <a:bodyPr/>
          <a:lstStyle/>
          <a:p>
            <a:r>
              <a:rPr lang="en-US" smtClean="0"/>
              <a:t>(c) 2009 Landmark College Institute for Research and Training</a:t>
            </a:r>
            <a:endParaRPr lang="en-US"/>
          </a:p>
        </p:txBody>
      </p:sp>
      <p:sp>
        <p:nvSpPr>
          <p:cNvPr id="8" name="Slide Number Placeholder 7"/>
          <p:cNvSpPr>
            <a:spLocks noGrp="1"/>
          </p:cNvSpPr>
          <p:nvPr>
            <p:ph type="sldNum" sz="quarter" idx="12"/>
          </p:nvPr>
        </p:nvSpPr>
        <p:spPr/>
        <p:txBody>
          <a:bodyPr/>
          <a:lstStyle/>
          <a:p>
            <a:fld id="{D5535527-0D35-4E2A-82D7-C35F1F56867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Success Attributes</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Defined across a number of domains:</a:t>
            </a:r>
          </a:p>
          <a:p>
            <a:pPr lvl="1">
              <a:buNone/>
            </a:pPr>
            <a:r>
              <a:rPr lang="en-US" sz="1600" dirty="0" smtClean="0"/>
              <a:t>Goldberg, R.J., Higgins, E.L., </a:t>
            </a:r>
            <a:r>
              <a:rPr lang="en-US" sz="1600" dirty="0" err="1" smtClean="0"/>
              <a:t>Raskind</a:t>
            </a:r>
            <a:r>
              <a:rPr lang="en-US" sz="1600" dirty="0" smtClean="0"/>
              <a:t>, M.H., &amp; Herman, K.L. (2003). Predictors of success in individuals with learning disabilities: A qualitative analysis of a 20-year longitudinal study. Learning Disabilities Research &amp; Practice, 18(4), 222-236.</a:t>
            </a:r>
            <a:endParaRPr lang="en-US" sz="1600" dirty="0" smtClean="0"/>
          </a:p>
          <a:p>
            <a:pPr lvl="1"/>
            <a:r>
              <a:rPr lang="en-US" dirty="0" smtClean="0"/>
              <a:t>Crime/substance abuse, Education, Employment, Family relations, Independence, Life satisfaction, Psychological health, Social relationships</a:t>
            </a:r>
          </a:p>
          <a:p>
            <a:r>
              <a:rPr lang="en-US" dirty="0" smtClean="0"/>
              <a:t>Common attributes of “successful behaviors”</a:t>
            </a:r>
          </a:p>
          <a:p>
            <a:pPr lvl="1"/>
            <a:r>
              <a:rPr lang="en-US" dirty="0" smtClean="0"/>
              <a:t>Self awareness/self acceptance</a:t>
            </a:r>
          </a:p>
          <a:p>
            <a:pPr lvl="1"/>
            <a:r>
              <a:rPr lang="en-US" dirty="0" err="1" smtClean="0"/>
              <a:t>Proactivity</a:t>
            </a:r>
            <a:endParaRPr lang="en-US" dirty="0" smtClean="0"/>
          </a:p>
          <a:p>
            <a:pPr lvl="1"/>
            <a:r>
              <a:rPr lang="en-US" dirty="0" smtClean="0"/>
              <a:t>Perseverance</a:t>
            </a:r>
          </a:p>
          <a:p>
            <a:pPr lvl="1"/>
            <a:r>
              <a:rPr lang="en-US" dirty="0" smtClean="0"/>
              <a:t>Emotional stability</a:t>
            </a:r>
          </a:p>
          <a:p>
            <a:pPr lvl="1"/>
            <a:r>
              <a:rPr lang="en-US" dirty="0" smtClean="0"/>
              <a:t>Appropriate goal setting </a:t>
            </a:r>
          </a:p>
          <a:p>
            <a:pPr lvl="1"/>
            <a:r>
              <a:rPr lang="en-US" dirty="0" smtClean="0"/>
              <a:t>Use of effective social support systems</a:t>
            </a:r>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Factors that Promote Success</a:t>
            </a:r>
            <a:endParaRPr lang="en-US" dirty="0"/>
          </a:p>
        </p:txBody>
      </p:sp>
      <p:sp>
        <p:nvSpPr>
          <p:cNvPr id="9" name="Content Placeholder 8"/>
          <p:cNvSpPr>
            <a:spLocks noGrp="1"/>
          </p:cNvSpPr>
          <p:nvPr>
            <p:ph idx="1"/>
          </p:nvPr>
        </p:nvSpPr>
        <p:spPr/>
        <p:txBody>
          <a:bodyPr>
            <a:normAutofit fontScale="92500" lnSpcReduction="20000"/>
          </a:bodyPr>
          <a:lstStyle/>
          <a:p>
            <a:r>
              <a:rPr lang="en-US" dirty="0" smtClean="0"/>
              <a:t>Encourage a positive and proactive outlook</a:t>
            </a:r>
          </a:p>
          <a:p>
            <a:pPr lvl="1">
              <a:buNone/>
            </a:pPr>
            <a:r>
              <a:rPr lang="en-US" sz="1600" dirty="0" smtClean="0"/>
              <a:t>Gerber, P.J., Ginsberg, R., &amp; </a:t>
            </a:r>
            <a:r>
              <a:rPr lang="en-US" sz="1600" dirty="0" err="1" smtClean="0"/>
              <a:t>Reiff</a:t>
            </a:r>
            <a:r>
              <a:rPr lang="en-US" sz="1600" dirty="0" smtClean="0"/>
              <a:t>, H.B. (1992). Identifying alterable patterns of vocational success in highly successful adults with learning disabilities, Journal of Learning Disabilities, 25, 475-487.</a:t>
            </a:r>
          </a:p>
          <a:p>
            <a:pPr lvl="1"/>
            <a:r>
              <a:rPr lang="en-US" dirty="0" smtClean="0"/>
              <a:t>Feelings of control over goals and circumstances</a:t>
            </a:r>
          </a:p>
          <a:p>
            <a:pPr lvl="1"/>
            <a:r>
              <a:rPr lang="en-US" dirty="0" smtClean="0"/>
              <a:t>Proactive internal decision-making</a:t>
            </a:r>
          </a:p>
          <a:p>
            <a:pPr lvl="2"/>
            <a:r>
              <a:rPr lang="en-US" dirty="0" smtClean="0"/>
              <a:t>Cultivating an internal desire to succeed</a:t>
            </a:r>
          </a:p>
          <a:p>
            <a:pPr lvl="2"/>
            <a:r>
              <a:rPr lang="en-US" dirty="0" smtClean="0"/>
              <a:t>Understanding the importance of strong goal orientation</a:t>
            </a:r>
          </a:p>
          <a:p>
            <a:pPr lvl="2"/>
            <a:r>
              <a:rPr lang="en-US" dirty="0" smtClean="0"/>
              <a:t>Reframing LD into a positive, productive experience</a:t>
            </a:r>
          </a:p>
          <a:p>
            <a:pPr lvl="1"/>
            <a:r>
              <a:rPr lang="en-US" dirty="0" smtClean="0"/>
              <a:t>Need for effective external manifestations</a:t>
            </a:r>
          </a:p>
          <a:p>
            <a:pPr lvl="2"/>
            <a:r>
              <a:rPr lang="en-US" dirty="0" smtClean="0"/>
              <a:t>Creating systems to promote persistence</a:t>
            </a:r>
          </a:p>
          <a:p>
            <a:pPr lvl="2"/>
            <a:r>
              <a:rPr lang="en-US" dirty="0" smtClean="0"/>
              <a:t>Ensuring goodness of fit between abilities and environment</a:t>
            </a:r>
          </a:p>
          <a:p>
            <a:pPr lvl="2"/>
            <a:r>
              <a:rPr lang="en-US" dirty="0" smtClean="0"/>
              <a:t>Using creativity to cope with setbacks</a:t>
            </a:r>
          </a:p>
          <a:p>
            <a:pPr lvl="2"/>
            <a:r>
              <a:rPr lang="en-US" dirty="0" smtClean="0"/>
              <a:t>Establishing a supportive social ecology</a:t>
            </a:r>
            <a:endParaRPr lang="en-US" dirty="0" smtClean="0"/>
          </a:p>
        </p:txBody>
      </p:sp>
      <p:sp>
        <p:nvSpPr>
          <p:cNvPr id="5" name="Date Placeholder 4"/>
          <p:cNvSpPr>
            <a:spLocks noGrp="1"/>
          </p:cNvSpPr>
          <p:nvPr>
            <p:ph type="dt" sz="half" idx="10"/>
          </p:nvPr>
        </p:nvSpPr>
        <p:spPr/>
        <p:txBody>
          <a:bodyPr/>
          <a:lstStyle/>
          <a:p>
            <a:r>
              <a:rPr lang="en-US" smtClean="0"/>
              <a:t>October  2009</a:t>
            </a:r>
            <a:endParaRPr lang="en-US"/>
          </a:p>
        </p:txBody>
      </p:sp>
      <p:sp>
        <p:nvSpPr>
          <p:cNvPr id="6" name="Footer Placeholder 5"/>
          <p:cNvSpPr>
            <a:spLocks noGrp="1"/>
          </p:cNvSpPr>
          <p:nvPr>
            <p:ph type="ftr" sz="quarter" idx="11"/>
          </p:nvPr>
        </p:nvSpPr>
        <p:spPr/>
        <p:txBody>
          <a:bodyPr/>
          <a:lstStyle/>
          <a:p>
            <a:r>
              <a:rPr lang="en-US" smtClean="0"/>
              <a:t>(c) 2009 Landmark College Institute for Research and Training</a:t>
            </a:r>
            <a:endParaRPr lang="en-US"/>
          </a:p>
        </p:txBody>
      </p:sp>
      <p:sp>
        <p:nvSpPr>
          <p:cNvPr id="7" name="Slide Number Placeholder 6"/>
          <p:cNvSpPr>
            <a:spLocks noGrp="1"/>
          </p:cNvSpPr>
          <p:nvPr>
            <p:ph type="sldNum" sz="quarter" idx="12"/>
          </p:nvPr>
        </p:nvSpPr>
        <p:spPr/>
        <p:txBody>
          <a:bodyPr/>
          <a:lstStyle/>
          <a:p>
            <a:fld id="{D5535527-0D35-4E2A-82D7-C35F1F56867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Metacognition</a:t>
            </a:r>
            <a:endParaRPr lang="en-US" dirty="0"/>
          </a:p>
        </p:txBody>
      </p:sp>
      <p:graphicFrame>
        <p:nvGraphicFramePr>
          <p:cNvPr id="7" name="Content Placeholder 6"/>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Metacognition: Practices</a:t>
            </a:r>
            <a:endParaRPr lang="en-US" dirty="0"/>
          </a:p>
        </p:txBody>
      </p:sp>
      <p:sp>
        <p:nvSpPr>
          <p:cNvPr id="3" name="Content Placeholder 2"/>
          <p:cNvSpPr>
            <a:spLocks noGrp="1"/>
          </p:cNvSpPr>
          <p:nvPr>
            <p:ph idx="1"/>
          </p:nvPr>
        </p:nvSpPr>
        <p:spPr/>
        <p:txBody>
          <a:bodyPr/>
          <a:lstStyle/>
          <a:p>
            <a:pPr>
              <a:lnSpc>
                <a:spcPct val="80000"/>
              </a:lnSpc>
            </a:pPr>
            <a:r>
              <a:rPr lang="en-US" dirty="0" smtClean="0"/>
              <a:t>Model active questioning and ask students to evaluate their own understanding of content</a:t>
            </a:r>
          </a:p>
          <a:p>
            <a:pPr>
              <a:lnSpc>
                <a:spcPct val="80000"/>
              </a:lnSpc>
            </a:pPr>
            <a:r>
              <a:rPr lang="en-US" dirty="0" smtClean="0"/>
              <a:t>Provide opportunities for self-reflection and self-assessment</a:t>
            </a:r>
          </a:p>
          <a:p>
            <a:pPr>
              <a:lnSpc>
                <a:spcPct val="80000"/>
              </a:lnSpc>
            </a:pPr>
            <a:r>
              <a:rPr lang="en-US" dirty="0" smtClean="0"/>
              <a:t>Identify requirements of the ‘hidden curriculum’ and discuss how they can be met</a:t>
            </a:r>
          </a:p>
          <a:p>
            <a:pPr>
              <a:lnSpc>
                <a:spcPct val="80000"/>
              </a:lnSpc>
            </a:pPr>
            <a:r>
              <a:rPr lang="en-US" dirty="0" smtClean="0"/>
              <a:t>Publish clear rubrics and have students apply them to each other’s work</a:t>
            </a:r>
          </a:p>
          <a:p>
            <a:pPr>
              <a:lnSpc>
                <a:spcPct val="80000"/>
              </a:lnSpc>
            </a:pPr>
            <a:r>
              <a:rPr lang="en-US" dirty="0" smtClean="0"/>
              <a:t>Provide authentic choices through multiple assignments and assessment options</a:t>
            </a:r>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Metacognition: Modeling</a:t>
            </a:r>
            <a:endParaRPr lang="en-US" dirty="0"/>
          </a:p>
        </p:txBody>
      </p:sp>
      <p:sp>
        <p:nvSpPr>
          <p:cNvPr id="7" name="Content Placeholder 6"/>
          <p:cNvSpPr>
            <a:spLocks noGrp="1"/>
          </p:cNvSpPr>
          <p:nvPr>
            <p:ph sz="half" idx="1"/>
          </p:nvPr>
        </p:nvSpPr>
        <p:spPr/>
        <p:txBody>
          <a:bodyPr>
            <a:normAutofit lnSpcReduction="10000"/>
          </a:bodyPr>
          <a:lstStyle/>
          <a:p>
            <a:r>
              <a:rPr lang="en-US" dirty="0" smtClean="0"/>
              <a:t>Mastery Peer Led Team Learning</a:t>
            </a:r>
          </a:p>
          <a:p>
            <a:r>
              <a:rPr lang="en-US" dirty="0" smtClean="0"/>
              <a:t>Integrates technology with group study techniques</a:t>
            </a:r>
          </a:p>
          <a:p>
            <a:r>
              <a:rPr lang="en-US" dirty="0" smtClean="0"/>
              <a:t>Online role models who engage in “self-talk” to solve problems</a:t>
            </a:r>
          </a:p>
          <a:p>
            <a:r>
              <a:rPr lang="en-US" dirty="0" smtClean="0"/>
              <a:t>Includes problem-solving strategy templates</a:t>
            </a:r>
          </a:p>
          <a:p>
            <a:r>
              <a:rPr lang="en-US" dirty="0" smtClean="0"/>
              <a:t>Raises awareness of effective problem solving processes and skills</a:t>
            </a:r>
          </a:p>
          <a:p>
            <a:pPr>
              <a:buNone/>
            </a:pPr>
            <a:endParaRPr lang="en-US" sz="1400" dirty="0" smtClean="0"/>
          </a:p>
          <a:p>
            <a:pPr>
              <a:buNone/>
            </a:pPr>
            <a:r>
              <a:rPr lang="en-US" sz="1400" dirty="0" smtClean="0"/>
              <a:t>Project led by Robert </a:t>
            </a:r>
            <a:r>
              <a:rPr lang="en-US" sz="1400" dirty="0" err="1" smtClean="0"/>
              <a:t>Koff</a:t>
            </a:r>
            <a:r>
              <a:rPr lang="en-US" sz="1400" dirty="0" smtClean="0"/>
              <a:t> &amp; Christine Street, Washington University: </a:t>
            </a:r>
            <a:r>
              <a:rPr lang="en-US" sz="1400" dirty="0" smtClean="0">
                <a:hlinkClick r:id="rId3"/>
              </a:rPr>
              <a:t>http://www.mpltl.org/</a:t>
            </a:r>
            <a:endParaRPr lang="en-US" sz="1400" dirty="0" smtClean="0"/>
          </a:p>
        </p:txBody>
      </p:sp>
      <p:pic>
        <p:nvPicPr>
          <p:cNvPr id="9" name="Picture 4"/>
          <p:cNvPicPr>
            <a:picLocks noGrp="1" noChangeAspect="1" noChangeArrowheads="1"/>
          </p:cNvPicPr>
          <p:nvPr>
            <p:ph sz="half" idx="2"/>
          </p:nvPr>
        </p:nvPicPr>
        <p:blipFill>
          <a:blip r:embed="rId4" cstate="print"/>
          <a:srcRect/>
          <a:stretch>
            <a:fillRect/>
          </a:stretch>
        </p:blipFill>
        <p:spPr>
          <a:xfrm>
            <a:off x="4651248" y="2875629"/>
            <a:ext cx="4032504" cy="2889504"/>
          </a:xfrm>
        </p:spPr>
      </p:pic>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Universal Design </a:t>
            </a:r>
            <a:r>
              <a:rPr lang="en-US" dirty="0" smtClean="0"/>
              <a:t>and Education</a:t>
            </a:r>
            <a:endParaRPr lang="en-US" dirty="0"/>
          </a:p>
        </p:txBody>
      </p:sp>
      <p:sp>
        <p:nvSpPr>
          <p:cNvPr id="9" name="Text Placeholder 8"/>
          <p:cNvSpPr>
            <a:spLocks noGrp="1"/>
          </p:cNvSpPr>
          <p:nvPr>
            <p:ph type="body" idx="1"/>
          </p:nvPr>
        </p:nvSpPr>
        <p:spPr/>
        <p:txBody>
          <a:bodyPr/>
          <a:lstStyle/>
          <a:p>
            <a:r>
              <a:rPr lang="en-US" dirty="0" smtClean="0"/>
              <a:t>U.D. for Instruction</a:t>
            </a:r>
            <a:endParaRPr lang="en-US" dirty="0"/>
          </a:p>
        </p:txBody>
      </p:sp>
      <p:sp>
        <p:nvSpPr>
          <p:cNvPr id="11" name="Text Placeholder 10"/>
          <p:cNvSpPr>
            <a:spLocks noGrp="1"/>
          </p:cNvSpPr>
          <p:nvPr>
            <p:ph type="body" sz="half" idx="3"/>
          </p:nvPr>
        </p:nvSpPr>
        <p:spPr/>
        <p:txBody>
          <a:bodyPr/>
          <a:lstStyle/>
          <a:p>
            <a:r>
              <a:rPr lang="en-US" dirty="0" smtClean="0"/>
              <a:t>U.D. for Learning</a:t>
            </a:r>
            <a:endParaRPr lang="en-US" dirty="0"/>
          </a:p>
        </p:txBody>
      </p:sp>
      <p:sp>
        <p:nvSpPr>
          <p:cNvPr id="10" name="Content Placeholder 9"/>
          <p:cNvSpPr>
            <a:spLocks noGrp="1"/>
          </p:cNvSpPr>
          <p:nvPr>
            <p:ph sz="quarter" idx="2"/>
          </p:nvPr>
        </p:nvSpPr>
        <p:spPr/>
        <p:txBody>
          <a:bodyPr/>
          <a:lstStyle/>
          <a:p>
            <a:pPr>
              <a:lnSpc>
                <a:spcPct val="80000"/>
              </a:lnSpc>
            </a:pPr>
            <a:r>
              <a:rPr lang="en-US" dirty="0" smtClean="0"/>
              <a:t>Equitable use</a:t>
            </a:r>
          </a:p>
          <a:p>
            <a:pPr>
              <a:lnSpc>
                <a:spcPct val="80000"/>
              </a:lnSpc>
            </a:pPr>
            <a:r>
              <a:rPr lang="en-US" dirty="0" smtClean="0"/>
              <a:t>Flexibility in use</a:t>
            </a:r>
          </a:p>
          <a:p>
            <a:pPr>
              <a:lnSpc>
                <a:spcPct val="80000"/>
              </a:lnSpc>
            </a:pPr>
            <a:r>
              <a:rPr lang="en-US" dirty="0" smtClean="0"/>
              <a:t>Simple and intuitive</a:t>
            </a:r>
          </a:p>
          <a:p>
            <a:pPr>
              <a:lnSpc>
                <a:spcPct val="80000"/>
              </a:lnSpc>
            </a:pPr>
            <a:r>
              <a:rPr lang="en-US" dirty="0" smtClean="0"/>
              <a:t>Perceptible information</a:t>
            </a:r>
          </a:p>
          <a:p>
            <a:pPr>
              <a:lnSpc>
                <a:spcPct val="80000"/>
              </a:lnSpc>
            </a:pPr>
            <a:r>
              <a:rPr lang="en-US" dirty="0" smtClean="0"/>
              <a:t>Tolerance for error</a:t>
            </a:r>
          </a:p>
          <a:p>
            <a:pPr>
              <a:lnSpc>
                <a:spcPct val="80000"/>
              </a:lnSpc>
            </a:pPr>
            <a:r>
              <a:rPr lang="en-US" dirty="0" smtClean="0"/>
              <a:t>Low physical effort</a:t>
            </a:r>
          </a:p>
          <a:p>
            <a:pPr>
              <a:lnSpc>
                <a:spcPct val="80000"/>
              </a:lnSpc>
            </a:pPr>
            <a:r>
              <a:rPr lang="en-US" dirty="0" smtClean="0"/>
              <a:t>Size and space for approach and use</a:t>
            </a:r>
          </a:p>
          <a:p>
            <a:pPr>
              <a:lnSpc>
                <a:spcPct val="80000"/>
              </a:lnSpc>
            </a:pPr>
            <a:r>
              <a:rPr lang="en-US" dirty="0" smtClean="0"/>
              <a:t>A community of learners</a:t>
            </a:r>
          </a:p>
          <a:p>
            <a:pPr>
              <a:lnSpc>
                <a:spcPct val="80000"/>
              </a:lnSpc>
            </a:pPr>
            <a:r>
              <a:rPr lang="en-US" dirty="0" smtClean="0"/>
              <a:t>Instructional climate</a:t>
            </a:r>
          </a:p>
          <a:p>
            <a:pPr>
              <a:lnSpc>
                <a:spcPct val="80000"/>
              </a:lnSpc>
              <a:buNone/>
            </a:pPr>
            <a:endParaRPr lang="en-US" sz="1600" dirty="0" smtClean="0"/>
          </a:p>
          <a:p>
            <a:pPr>
              <a:lnSpc>
                <a:spcPct val="80000"/>
              </a:lnSpc>
              <a:buNone/>
            </a:pPr>
            <a:r>
              <a:rPr lang="en-US" sz="1600" dirty="0" smtClean="0"/>
              <a:t>Shaw, S., Scott, S., &amp; McGuire, J. (2001). Retrieved 3/12/07 from: </a:t>
            </a:r>
            <a:r>
              <a:rPr lang="en-US" sz="1600" dirty="0" smtClean="0">
                <a:hlinkClick r:id="rId3"/>
              </a:rPr>
              <a:t>http://www.facultyware.uconn.edu/UDI_examples.htm</a:t>
            </a:r>
            <a:endParaRPr lang="en-US" sz="1600" dirty="0" smtClean="0"/>
          </a:p>
          <a:p>
            <a:endParaRPr lang="en-US" dirty="0"/>
          </a:p>
        </p:txBody>
      </p:sp>
      <p:sp>
        <p:nvSpPr>
          <p:cNvPr id="12" name="Content Placeholder 11"/>
          <p:cNvSpPr>
            <a:spLocks noGrp="1"/>
          </p:cNvSpPr>
          <p:nvPr>
            <p:ph sz="quarter" idx="4"/>
          </p:nvPr>
        </p:nvSpPr>
        <p:spPr/>
        <p:txBody>
          <a:bodyPr/>
          <a:lstStyle/>
          <a:p>
            <a:pPr>
              <a:lnSpc>
                <a:spcPct val="80000"/>
              </a:lnSpc>
            </a:pPr>
            <a:r>
              <a:rPr lang="en-US" dirty="0" smtClean="0"/>
              <a:t>Incorporate multiple means of engaging, challenging, and motivating learners</a:t>
            </a:r>
          </a:p>
          <a:p>
            <a:pPr>
              <a:lnSpc>
                <a:spcPct val="80000"/>
              </a:lnSpc>
            </a:pPr>
            <a:r>
              <a:rPr lang="en-US" dirty="0" smtClean="0"/>
              <a:t>Provide multiple means of representing information </a:t>
            </a:r>
          </a:p>
          <a:p>
            <a:pPr>
              <a:lnSpc>
                <a:spcPct val="80000"/>
              </a:lnSpc>
            </a:pPr>
            <a:r>
              <a:rPr lang="en-US" dirty="0" smtClean="0"/>
              <a:t>Support multiple means of expressing knowledge</a:t>
            </a:r>
          </a:p>
          <a:p>
            <a:pPr>
              <a:lnSpc>
                <a:spcPct val="80000"/>
              </a:lnSpc>
              <a:buNone/>
            </a:pPr>
            <a:endParaRPr lang="en-US" sz="1600" dirty="0" smtClean="0"/>
          </a:p>
          <a:p>
            <a:pPr>
              <a:lnSpc>
                <a:spcPct val="80000"/>
              </a:lnSpc>
              <a:buNone/>
            </a:pPr>
            <a:r>
              <a:rPr lang="en-US" sz="1600" dirty="0" smtClean="0"/>
              <a:t>Center for Applied Special Technology, retrieved 3/12/07, from: </a:t>
            </a:r>
            <a:r>
              <a:rPr lang="en-US" sz="1600" dirty="0" smtClean="0">
                <a:hlinkClick r:id="rId4"/>
              </a:rPr>
              <a:t>http://www.cast.org/research/udl/index.html</a:t>
            </a:r>
            <a:endParaRPr lang="en-US" sz="1600"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6" name="Slide Number Placeholder 5"/>
          <p:cNvSpPr>
            <a:spLocks noGrp="1"/>
          </p:cNvSpPr>
          <p:nvPr>
            <p:ph type="sldNum" sz="quarter" idx="11"/>
          </p:nvPr>
        </p:nvSpPr>
        <p:spPr/>
        <p:txBody>
          <a:bodyPr/>
          <a:lstStyle/>
          <a:p>
            <a:fld id="{D5535527-0D35-4E2A-82D7-C35F1F56867B}" type="slidenum">
              <a:rPr lang="en-US" smtClean="0"/>
              <a:pPr/>
              <a:t>17</a:t>
            </a:fld>
            <a:endParaRPr lang="en-US"/>
          </a:p>
        </p:txBody>
      </p:sp>
      <p:sp>
        <p:nvSpPr>
          <p:cNvPr id="5" name="Footer Placeholder 4"/>
          <p:cNvSpPr>
            <a:spLocks noGrp="1"/>
          </p:cNvSpPr>
          <p:nvPr>
            <p:ph type="ftr" sz="quarter" idx="12"/>
          </p:nvPr>
        </p:nvSpPr>
        <p:spPr/>
        <p:txBody>
          <a:bodyPr/>
          <a:lstStyle/>
          <a:p>
            <a:r>
              <a:rPr lang="en-US" dirty="0" smtClean="0"/>
              <a:t>(c) 2009 Landmark College Institute for Research and Training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Assistive Technology for Learning</a:t>
            </a:r>
            <a:endParaRPr lang="en-US" dirty="0"/>
          </a:p>
        </p:txBody>
      </p:sp>
      <p:sp>
        <p:nvSpPr>
          <p:cNvPr id="3" name="Content Placeholder 2"/>
          <p:cNvSpPr>
            <a:spLocks noGrp="1"/>
          </p:cNvSpPr>
          <p:nvPr>
            <p:ph sz="half" idx="1"/>
          </p:nvPr>
        </p:nvSpPr>
        <p:spPr/>
        <p:txBody>
          <a:bodyPr/>
          <a:lstStyle/>
          <a:p>
            <a:r>
              <a:rPr lang="en-US" smtClean="0"/>
              <a:t>Concept mapping software to quickly capture and visually organize information</a:t>
            </a:r>
          </a:p>
          <a:p>
            <a:r>
              <a:rPr lang="en-US" smtClean="0"/>
              <a:t>Speech recognition systems to convert spoken words into digital text and information</a:t>
            </a:r>
          </a:p>
          <a:p>
            <a:r>
              <a:rPr lang="en-US" smtClean="0"/>
              <a:t>Electronic organizers to track and remind users of tasks and sequences</a:t>
            </a:r>
          </a:p>
          <a:p>
            <a:endParaRPr lang="en-US" dirty="0"/>
          </a:p>
        </p:txBody>
      </p:sp>
      <p:sp>
        <p:nvSpPr>
          <p:cNvPr id="11" name="Content Placeholder 10"/>
          <p:cNvSpPr>
            <a:spLocks noGrp="1"/>
          </p:cNvSpPr>
          <p:nvPr>
            <p:ph sz="half" idx="2"/>
          </p:nvPr>
        </p:nvSpPr>
        <p:spPr/>
        <p:txBody>
          <a:bodyPr/>
          <a:lstStyle/>
          <a:p>
            <a:r>
              <a:rPr lang="en-US" smtClean="0"/>
              <a:t>Annotation and commenting systems to track and view changes over time</a:t>
            </a:r>
          </a:p>
          <a:p>
            <a:r>
              <a:rPr lang="en-US" smtClean="0"/>
              <a:t>Text–to–speech software to convert text to audible information</a:t>
            </a:r>
          </a:p>
          <a:p>
            <a:r>
              <a:rPr lang="en-US" smtClean="0"/>
              <a:t>Reading systems to convert text to speech and promote elaboration and processing of written information</a:t>
            </a:r>
          </a:p>
          <a:p>
            <a:endParaRPr lang="en-US" dirty="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Strategy Instruction Integration</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Technology benefits learning best when integrated with strategy instruction</a:t>
            </a:r>
          </a:p>
          <a:p>
            <a:pPr lvl="1"/>
            <a:r>
              <a:rPr lang="en-US" smtClean="0"/>
              <a:t>Reduces barriers associated with disabilities</a:t>
            </a:r>
          </a:p>
          <a:p>
            <a:pPr lvl="1"/>
            <a:r>
              <a:rPr lang="en-US" smtClean="0"/>
              <a:t>Promotes understanding, thinking, and learning</a:t>
            </a:r>
          </a:p>
          <a:p>
            <a:r>
              <a:rPr lang="en-US" smtClean="0"/>
              <a:t>Strategies include:</a:t>
            </a:r>
          </a:p>
          <a:p>
            <a:pPr lvl="1"/>
            <a:r>
              <a:rPr lang="en-US" smtClean="0"/>
              <a:t>Active reading</a:t>
            </a:r>
          </a:p>
          <a:p>
            <a:pPr lvl="1"/>
            <a:r>
              <a:rPr lang="en-US" smtClean="0"/>
              <a:t>Textbook note-taking</a:t>
            </a:r>
          </a:p>
          <a:p>
            <a:pPr lvl="1"/>
            <a:r>
              <a:rPr lang="en-US" smtClean="0"/>
              <a:t>Test preparation</a:t>
            </a:r>
          </a:p>
          <a:p>
            <a:pPr lvl="1"/>
            <a:r>
              <a:rPr lang="en-US" smtClean="0"/>
              <a:t>Process writing</a:t>
            </a:r>
          </a:p>
          <a:p>
            <a:pPr lvl="1"/>
            <a:r>
              <a:rPr lang="en-US" smtClean="0"/>
              <a:t>Task planning, sequencing, and execution</a:t>
            </a:r>
          </a:p>
          <a:p>
            <a:pPr lvl="1"/>
            <a:r>
              <a:rPr lang="en-US" smtClean="0"/>
              <a:t>Time and materials management</a:t>
            </a:r>
            <a:endParaRPr lang="en-US" dirty="0" smtClean="0"/>
          </a:p>
        </p:txBody>
      </p:sp>
      <p:sp>
        <p:nvSpPr>
          <p:cNvPr id="5" name="Date Placeholder 4"/>
          <p:cNvSpPr>
            <a:spLocks noGrp="1"/>
          </p:cNvSpPr>
          <p:nvPr>
            <p:ph type="dt" sz="half" idx="10"/>
          </p:nvPr>
        </p:nvSpPr>
        <p:spPr/>
        <p:txBody>
          <a:bodyPr/>
          <a:lstStyle/>
          <a:p>
            <a:r>
              <a:rPr lang="en-US" smtClean="0"/>
              <a:t>October  2009</a:t>
            </a:r>
            <a:endParaRPr lang="en-US"/>
          </a:p>
        </p:txBody>
      </p:sp>
      <p:sp>
        <p:nvSpPr>
          <p:cNvPr id="6" name="Footer Placeholder 5"/>
          <p:cNvSpPr>
            <a:spLocks noGrp="1"/>
          </p:cNvSpPr>
          <p:nvPr>
            <p:ph type="ftr" sz="quarter" idx="11"/>
          </p:nvPr>
        </p:nvSpPr>
        <p:spPr/>
        <p:txBody>
          <a:bodyPr/>
          <a:lstStyle/>
          <a:p>
            <a:r>
              <a:rPr lang="en-US" smtClean="0"/>
              <a:t>(c) 2009 Landmark College Institute for Research and Training</a:t>
            </a:r>
            <a:endParaRPr lang="en-US"/>
          </a:p>
        </p:txBody>
      </p:sp>
      <p:sp>
        <p:nvSpPr>
          <p:cNvPr id="7" name="Slide Number Placeholder 6"/>
          <p:cNvSpPr>
            <a:spLocks noGrp="1"/>
          </p:cNvSpPr>
          <p:nvPr>
            <p:ph type="sldNum" sz="quarter" idx="12"/>
          </p:nvPr>
        </p:nvSpPr>
        <p:spPr/>
        <p:txBody>
          <a:bodyPr/>
          <a:lstStyle/>
          <a:p>
            <a:fld id="{D5535527-0D35-4E2A-82D7-C35F1F56867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Topics</a:t>
            </a:r>
            <a:endParaRPr lang="en-US" dirty="0"/>
          </a:p>
        </p:txBody>
      </p:sp>
      <p:sp>
        <p:nvSpPr>
          <p:cNvPr id="8" name="Content Placeholder 7"/>
          <p:cNvSpPr>
            <a:spLocks noGrp="1"/>
          </p:cNvSpPr>
          <p:nvPr>
            <p:ph idx="1"/>
          </p:nvPr>
        </p:nvSpPr>
        <p:spPr/>
        <p:txBody>
          <a:bodyPr/>
          <a:lstStyle/>
          <a:p>
            <a:r>
              <a:rPr lang="en-US" smtClean="0"/>
              <a:t>General issues, behaviors, and practices</a:t>
            </a:r>
          </a:p>
          <a:p>
            <a:r>
              <a:rPr lang="en-US" smtClean="0"/>
              <a:t>Success Characteristics </a:t>
            </a:r>
            <a:r>
              <a:rPr lang="en-US" smtClean="0"/>
              <a:t>and </a:t>
            </a:r>
            <a:r>
              <a:rPr lang="en-US" smtClean="0"/>
              <a:t>Metacognition</a:t>
            </a:r>
          </a:p>
          <a:p>
            <a:r>
              <a:rPr lang="en-US" smtClean="0"/>
              <a:t>Universal Design </a:t>
            </a:r>
          </a:p>
          <a:p>
            <a:r>
              <a:rPr lang="en-US" smtClean="0"/>
              <a:t>Assistive Technology</a:t>
            </a:r>
          </a:p>
          <a:p>
            <a:r>
              <a:rPr lang="en-US" smtClean="0"/>
              <a:t>Student-Centered Support Systems</a:t>
            </a:r>
            <a:endParaRPr lang="en-US"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Graphic Organizers</a:t>
            </a:r>
            <a:endParaRPr lang="en-US" dirty="0"/>
          </a:p>
        </p:txBody>
      </p:sp>
      <p:sp>
        <p:nvSpPr>
          <p:cNvPr id="3" name="Content Placeholder 2"/>
          <p:cNvSpPr>
            <a:spLocks noGrp="1"/>
          </p:cNvSpPr>
          <p:nvPr>
            <p:ph idx="1"/>
          </p:nvPr>
        </p:nvSpPr>
        <p:spPr/>
        <p:txBody>
          <a:bodyPr>
            <a:normAutofit/>
          </a:bodyPr>
          <a:lstStyle/>
          <a:p>
            <a:r>
              <a:rPr lang="en-US" dirty="0" smtClean="0"/>
              <a:t>Visually depict concepts, properties, relationships</a:t>
            </a:r>
          </a:p>
          <a:p>
            <a:r>
              <a:rPr lang="en-US" dirty="0" smtClean="0"/>
              <a:t>Highlights critical versus noncritical differences</a:t>
            </a:r>
          </a:p>
          <a:p>
            <a:r>
              <a:rPr lang="en-US" dirty="0" smtClean="0"/>
              <a:t>Alternative to verbal or text-based descriptions</a:t>
            </a:r>
          </a:p>
          <a:p>
            <a:r>
              <a:rPr lang="en-US" dirty="0" smtClean="0"/>
              <a:t>Associates examples with explanations</a:t>
            </a:r>
          </a:p>
          <a:p>
            <a:r>
              <a:rPr lang="en-US" dirty="0" smtClean="0"/>
              <a:t>Used for self-assessment</a:t>
            </a:r>
          </a:p>
          <a:p>
            <a:pPr lvl="1">
              <a:buNone/>
            </a:pPr>
            <a:r>
              <a:rPr lang="en-US" sz="1800" dirty="0" smtClean="0"/>
              <a:t>Allen, J. (2007). Tools for Teaching Academic Vocabulary, Grades 4-12. Portland, Maine: </a:t>
            </a:r>
            <a:r>
              <a:rPr lang="en-US" sz="1800" dirty="0" err="1" smtClean="0"/>
              <a:t>Stenhouse</a:t>
            </a:r>
            <a:r>
              <a:rPr lang="en-US" sz="1800" dirty="0" smtClean="0"/>
              <a:t> Publishers</a:t>
            </a:r>
            <a:endParaRPr lang="en-US" sz="1800"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Models</a:t>
            </a:r>
            <a:endParaRPr lang="en-US" dirty="0"/>
          </a:p>
        </p:txBody>
      </p:sp>
      <p:sp>
        <p:nvSpPr>
          <p:cNvPr id="3" name="Content Placeholder 2"/>
          <p:cNvSpPr>
            <a:spLocks noGrp="1"/>
          </p:cNvSpPr>
          <p:nvPr>
            <p:ph sz="half" idx="1"/>
          </p:nvPr>
        </p:nvSpPr>
        <p:spPr/>
        <p:txBody>
          <a:bodyPr/>
          <a:lstStyle/>
          <a:p>
            <a:pPr>
              <a:lnSpc>
                <a:spcPct val="90000"/>
              </a:lnSpc>
            </a:pPr>
            <a:r>
              <a:rPr lang="en-US" sz="2800" dirty="0" smtClean="0"/>
              <a:t>Messages </a:t>
            </a:r>
            <a:r>
              <a:rPr lang="en-US" sz="2800" dirty="0" smtClean="0"/>
              <a:t>about what is “normal” and possible</a:t>
            </a:r>
          </a:p>
          <a:p>
            <a:pPr>
              <a:lnSpc>
                <a:spcPct val="90000"/>
              </a:lnSpc>
            </a:pPr>
            <a:r>
              <a:rPr lang="en-US" sz="2800" dirty="0" smtClean="0"/>
              <a:t>Explicit paths to </a:t>
            </a:r>
            <a:r>
              <a:rPr lang="en-US" sz="2800" dirty="0" smtClean="0"/>
              <a:t>success</a:t>
            </a:r>
            <a:endParaRPr lang="en-US" sz="2800" dirty="0" smtClean="0"/>
          </a:p>
          <a:p>
            <a:pPr>
              <a:lnSpc>
                <a:spcPct val="90000"/>
              </a:lnSpc>
              <a:buNone/>
            </a:pPr>
            <a:endParaRPr lang="en-US" dirty="0" smtClean="0"/>
          </a:p>
          <a:p>
            <a:pPr>
              <a:lnSpc>
                <a:spcPct val="90000"/>
              </a:lnSpc>
              <a:buNone/>
            </a:pPr>
            <a:r>
              <a:rPr lang="en-US" dirty="0" smtClean="0"/>
              <a:t>Example</a:t>
            </a:r>
            <a:r>
              <a:rPr lang="en-US" dirty="0" smtClean="0"/>
              <a:t>: NFB Youth Slam</a:t>
            </a:r>
          </a:p>
          <a:p>
            <a:pPr lvl="1">
              <a:lnSpc>
                <a:spcPct val="90000"/>
              </a:lnSpc>
              <a:buNone/>
            </a:pPr>
            <a:r>
              <a:rPr lang="en-US" sz="1800" dirty="0" smtClean="0">
                <a:hlinkClick r:id="rId3"/>
              </a:rPr>
              <a:t>http://</a:t>
            </a:r>
            <a:r>
              <a:rPr lang="en-US" sz="1800" dirty="0" smtClean="0">
                <a:hlinkClick r:id="rId3"/>
              </a:rPr>
              <a:t>www.youtube.com/watch?v=xyC_ZsBxs58</a:t>
            </a:r>
            <a:endParaRPr lang="en-US" sz="2400" dirty="0" smtClean="0"/>
          </a:p>
        </p:txBody>
      </p:sp>
      <p:sp>
        <p:nvSpPr>
          <p:cNvPr id="5" name="Date Placeholder 4"/>
          <p:cNvSpPr>
            <a:spLocks noGrp="1"/>
          </p:cNvSpPr>
          <p:nvPr>
            <p:ph type="dt" sz="half" idx="10"/>
          </p:nvPr>
        </p:nvSpPr>
        <p:spPr/>
        <p:txBody>
          <a:bodyPr/>
          <a:lstStyle/>
          <a:p>
            <a:r>
              <a:rPr lang="en-US" smtClean="0"/>
              <a:t>October  2009</a:t>
            </a:r>
            <a:endParaRPr lang="en-US"/>
          </a:p>
        </p:txBody>
      </p:sp>
      <p:sp>
        <p:nvSpPr>
          <p:cNvPr id="6" name="Footer Placeholder 5"/>
          <p:cNvSpPr>
            <a:spLocks noGrp="1"/>
          </p:cNvSpPr>
          <p:nvPr>
            <p:ph type="ftr" sz="quarter" idx="11"/>
          </p:nvPr>
        </p:nvSpPr>
        <p:spPr/>
        <p:txBody>
          <a:bodyPr/>
          <a:lstStyle/>
          <a:p>
            <a:r>
              <a:rPr lang="en-US" smtClean="0"/>
              <a:t>(c) 2009 Landmark College Institute for Research and Training</a:t>
            </a:r>
            <a:endParaRPr lang="en-US"/>
          </a:p>
        </p:txBody>
      </p:sp>
      <p:sp>
        <p:nvSpPr>
          <p:cNvPr id="7" name="Slide Number Placeholder 6"/>
          <p:cNvSpPr>
            <a:spLocks noGrp="1"/>
          </p:cNvSpPr>
          <p:nvPr>
            <p:ph type="sldNum" sz="quarter" idx="12"/>
          </p:nvPr>
        </p:nvSpPr>
        <p:spPr/>
        <p:txBody>
          <a:bodyPr/>
          <a:lstStyle/>
          <a:p>
            <a:fld id="{D5535527-0D35-4E2A-82D7-C35F1F56867B}" type="slidenum">
              <a:rPr lang="en-US" smtClean="0"/>
              <a:pPr/>
              <a:t>21</a:t>
            </a:fld>
            <a:endParaRPr lang="en-US"/>
          </a:p>
        </p:txBody>
      </p:sp>
      <p:pic>
        <p:nvPicPr>
          <p:cNvPr id="8" name="Picture 10" descr="NFB_YouthSlam"/>
          <p:cNvPicPr>
            <a:picLocks noGrp="1" noChangeAspect="1" noChangeArrowheads="1"/>
          </p:cNvPicPr>
          <p:nvPr>
            <p:ph sz="half" idx="2"/>
          </p:nvPr>
        </p:nvPicPr>
        <p:blipFill>
          <a:blip r:embed="rId4" cstate="print"/>
          <a:srcRect/>
          <a:stretch>
            <a:fillRect/>
          </a:stretch>
        </p:blipFill>
        <p:spPr>
          <a:xfrm>
            <a:off x="4648200" y="3015071"/>
            <a:ext cx="4038600" cy="2610621"/>
          </a:xfrm>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Student-Centered Support Systems</a:t>
            </a:r>
            <a:endParaRPr lang="en-US" dirty="0"/>
          </a:p>
        </p:txBody>
      </p:sp>
      <p:sp>
        <p:nvSpPr>
          <p:cNvPr id="3" name="Date Placeholder 2"/>
          <p:cNvSpPr>
            <a:spLocks noGrp="1"/>
          </p:cNvSpPr>
          <p:nvPr>
            <p:ph type="dt" sz="half" idx="10"/>
          </p:nvPr>
        </p:nvSpPr>
        <p:spPr/>
        <p:txBody>
          <a:bodyPr/>
          <a:lstStyle/>
          <a:p>
            <a:r>
              <a:rPr lang="en-US" smtClean="0"/>
              <a:t>October  2009</a:t>
            </a:r>
            <a:endParaRPr lang="en-US"/>
          </a:p>
        </p:txBody>
      </p:sp>
      <p:sp>
        <p:nvSpPr>
          <p:cNvPr id="4" name="Footer Placeholder 3"/>
          <p:cNvSpPr>
            <a:spLocks noGrp="1"/>
          </p:cNvSpPr>
          <p:nvPr>
            <p:ph type="ftr" sz="quarter" idx="11"/>
          </p:nvPr>
        </p:nvSpPr>
        <p:spPr/>
        <p:txBody>
          <a:bodyPr/>
          <a:lstStyle/>
          <a:p>
            <a:r>
              <a:rPr lang="en-US" smtClean="0"/>
              <a:t>(c) 2009 Landmark College Institute for Research and Training</a:t>
            </a:r>
            <a:endParaRPr lang="en-US"/>
          </a:p>
        </p:txBody>
      </p:sp>
      <p:sp>
        <p:nvSpPr>
          <p:cNvPr id="5" name="Slide Number Placeholder 4"/>
          <p:cNvSpPr>
            <a:spLocks noGrp="1"/>
          </p:cNvSpPr>
          <p:nvPr>
            <p:ph type="sldNum" sz="quarter" idx="12"/>
          </p:nvPr>
        </p:nvSpPr>
        <p:spPr/>
        <p:txBody>
          <a:bodyPr/>
          <a:lstStyle/>
          <a:p>
            <a:fld id="{D5535527-0D35-4E2A-82D7-C35F1F56867B}" type="slidenum">
              <a:rPr lang="en-US" smtClean="0"/>
              <a:pPr/>
              <a:t>22</a:t>
            </a:fld>
            <a:endParaRPr lang="en-US"/>
          </a:p>
        </p:txBody>
      </p:sp>
      <p:sp>
        <p:nvSpPr>
          <p:cNvPr id="6" name="Line 161"/>
          <p:cNvSpPr>
            <a:spLocks noChangeShapeType="1"/>
          </p:cNvSpPr>
          <p:nvPr/>
        </p:nvSpPr>
        <p:spPr bwMode="auto">
          <a:xfrm flipV="1">
            <a:off x="5257800" y="3639312"/>
            <a:ext cx="1524000" cy="228600"/>
          </a:xfrm>
          <a:prstGeom prst="line">
            <a:avLst/>
          </a:prstGeom>
          <a:noFill/>
          <a:ln w="38100">
            <a:solidFill>
              <a:schemeClr val="tx1"/>
            </a:solidFill>
            <a:round/>
            <a:headEnd type="triangle" w="lg" len="lg"/>
            <a:tailEnd type="triangle" w="lg" len="lg"/>
          </a:ln>
        </p:spPr>
        <p:txBody>
          <a:bodyPr/>
          <a:lstStyle/>
          <a:p>
            <a:endParaRPr lang="en-US"/>
          </a:p>
        </p:txBody>
      </p:sp>
      <p:sp>
        <p:nvSpPr>
          <p:cNvPr id="7" name="Line 162"/>
          <p:cNvSpPr>
            <a:spLocks noChangeShapeType="1"/>
          </p:cNvSpPr>
          <p:nvPr/>
        </p:nvSpPr>
        <p:spPr bwMode="auto">
          <a:xfrm>
            <a:off x="5181600" y="4172712"/>
            <a:ext cx="2133600" cy="533400"/>
          </a:xfrm>
          <a:prstGeom prst="line">
            <a:avLst/>
          </a:prstGeom>
          <a:noFill/>
          <a:ln w="38100">
            <a:solidFill>
              <a:schemeClr val="tx1"/>
            </a:solidFill>
            <a:round/>
            <a:headEnd type="triangle" w="lg" len="lg"/>
            <a:tailEnd type="triangle" w="lg" len="lg"/>
          </a:ln>
        </p:spPr>
        <p:txBody>
          <a:bodyPr/>
          <a:lstStyle/>
          <a:p>
            <a:endParaRPr lang="en-US"/>
          </a:p>
        </p:txBody>
      </p:sp>
      <p:sp>
        <p:nvSpPr>
          <p:cNvPr id="8" name="Line 163"/>
          <p:cNvSpPr>
            <a:spLocks noChangeShapeType="1"/>
          </p:cNvSpPr>
          <p:nvPr/>
        </p:nvSpPr>
        <p:spPr bwMode="auto">
          <a:xfrm flipV="1">
            <a:off x="1905000" y="4325112"/>
            <a:ext cx="2514600" cy="685800"/>
          </a:xfrm>
          <a:prstGeom prst="line">
            <a:avLst/>
          </a:prstGeom>
          <a:noFill/>
          <a:ln w="38100">
            <a:solidFill>
              <a:schemeClr val="tx1"/>
            </a:solidFill>
            <a:round/>
            <a:headEnd type="triangle" w="lg" len="lg"/>
            <a:tailEnd type="triangle" w="lg" len="lg"/>
          </a:ln>
        </p:spPr>
        <p:txBody>
          <a:bodyPr/>
          <a:lstStyle/>
          <a:p>
            <a:endParaRPr lang="en-US"/>
          </a:p>
        </p:txBody>
      </p:sp>
      <p:sp>
        <p:nvSpPr>
          <p:cNvPr id="9" name="Line 164"/>
          <p:cNvSpPr>
            <a:spLocks noChangeShapeType="1"/>
          </p:cNvSpPr>
          <p:nvPr/>
        </p:nvSpPr>
        <p:spPr bwMode="auto">
          <a:xfrm>
            <a:off x="5105400" y="4401312"/>
            <a:ext cx="2209800" cy="990600"/>
          </a:xfrm>
          <a:prstGeom prst="line">
            <a:avLst/>
          </a:prstGeom>
          <a:noFill/>
          <a:ln w="38100">
            <a:solidFill>
              <a:schemeClr val="tx1"/>
            </a:solidFill>
            <a:round/>
            <a:headEnd type="none" w="lg" len="lg"/>
            <a:tailEnd type="triangle" w="lg" len="lg"/>
          </a:ln>
        </p:spPr>
        <p:txBody>
          <a:bodyPr/>
          <a:lstStyle/>
          <a:p>
            <a:endParaRPr lang="en-US"/>
          </a:p>
        </p:txBody>
      </p:sp>
      <p:sp>
        <p:nvSpPr>
          <p:cNvPr id="10" name="Line 176"/>
          <p:cNvSpPr>
            <a:spLocks noChangeShapeType="1"/>
          </p:cNvSpPr>
          <p:nvPr/>
        </p:nvSpPr>
        <p:spPr bwMode="auto">
          <a:xfrm flipH="1" flipV="1">
            <a:off x="1905000" y="2877312"/>
            <a:ext cx="2362200" cy="1066800"/>
          </a:xfrm>
          <a:prstGeom prst="line">
            <a:avLst/>
          </a:prstGeom>
          <a:noFill/>
          <a:ln w="38100">
            <a:solidFill>
              <a:schemeClr val="tx1"/>
            </a:solidFill>
            <a:round/>
            <a:headEnd type="none" w="lg" len="lg"/>
            <a:tailEnd type="triangle" w="lg" len="lg"/>
          </a:ln>
        </p:spPr>
        <p:txBody>
          <a:bodyPr/>
          <a:lstStyle/>
          <a:p>
            <a:endParaRPr lang="en-US"/>
          </a:p>
        </p:txBody>
      </p:sp>
      <p:sp>
        <p:nvSpPr>
          <p:cNvPr id="11" name="Line 177"/>
          <p:cNvSpPr>
            <a:spLocks noChangeShapeType="1"/>
          </p:cNvSpPr>
          <p:nvPr/>
        </p:nvSpPr>
        <p:spPr bwMode="auto">
          <a:xfrm flipH="1" flipV="1">
            <a:off x="2971800" y="2877312"/>
            <a:ext cx="1447800" cy="762000"/>
          </a:xfrm>
          <a:prstGeom prst="line">
            <a:avLst/>
          </a:prstGeom>
          <a:noFill/>
          <a:ln w="38100">
            <a:solidFill>
              <a:schemeClr val="tx1"/>
            </a:solidFill>
            <a:round/>
            <a:headEnd type="triangle" w="lg" len="lg"/>
            <a:tailEnd type="triangle" w="lg" len="lg"/>
          </a:ln>
        </p:spPr>
        <p:txBody>
          <a:bodyPr/>
          <a:lstStyle/>
          <a:p>
            <a:endParaRPr lang="en-US"/>
          </a:p>
        </p:txBody>
      </p:sp>
      <p:sp>
        <p:nvSpPr>
          <p:cNvPr id="12" name="Line 178"/>
          <p:cNvSpPr>
            <a:spLocks noChangeShapeType="1"/>
          </p:cNvSpPr>
          <p:nvPr/>
        </p:nvSpPr>
        <p:spPr bwMode="auto">
          <a:xfrm flipH="1" flipV="1">
            <a:off x="4724400" y="2877312"/>
            <a:ext cx="0" cy="685800"/>
          </a:xfrm>
          <a:prstGeom prst="line">
            <a:avLst/>
          </a:prstGeom>
          <a:noFill/>
          <a:ln w="38100">
            <a:solidFill>
              <a:schemeClr val="tx1"/>
            </a:solidFill>
            <a:round/>
            <a:headEnd type="none" w="lg" len="lg"/>
            <a:tailEnd type="triangle" w="lg" len="lg"/>
          </a:ln>
        </p:spPr>
        <p:txBody>
          <a:bodyPr/>
          <a:lstStyle/>
          <a:p>
            <a:endParaRPr lang="en-US"/>
          </a:p>
        </p:txBody>
      </p:sp>
      <p:sp>
        <p:nvSpPr>
          <p:cNvPr id="13" name="Line 179"/>
          <p:cNvSpPr>
            <a:spLocks noChangeShapeType="1"/>
          </p:cNvSpPr>
          <p:nvPr/>
        </p:nvSpPr>
        <p:spPr bwMode="auto">
          <a:xfrm flipV="1">
            <a:off x="5105400" y="2877312"/>
            <a:ext cx="1219200" cy="838200"/>
          </a:xfrm>
          <a:prstGeom prst="line">
            <a:avLst/>
          </a:prstGeom>
          <a:noFill/>
          <a:ln w="38100">
            <a:solidFill>
              <a:schemeClr val="tx1"/>
            </a:solidFill>
            <a:round/>
            <a:headEnd type="none" w="lg" len="lg"/>
            <a:tailEnd type="triangle" w="lg" len="lg"/>
          </a:ln>
        </p:spPr>
        <p:txBody>
          <a:bodyPr/>
          <a:lstStyle/>
          <a:p>
            <a:endParaRPr lang="en-US"/>
          </a:p>
        </p:txBody>
      </p:sp>
      <p:sp>
        <p:nvSpPr>
          <p:cNvPr id="14" name="Line 180"/>
          <p:cNvSpPr>
            <a:spLocks noChangeShapeType="1"/>
          </p:cNvSpPr>
          <p:nvPr/>
        </p:nvSpPr>
        <p:spPr bwMode="auto">
          <a:xfrm flipV="1">
            <a:off x="6934200" y="6077712"/>
            <a:ext cx="457200" cy="0"/>
          </a:xfrm>
          <a:prstGeom prst="line">
            <a:avLst/>
          </a:prstGeom>
          <a:noFill/>
          <a:ln w="38100">
            <a:solidFill>
              <a:schemeClr val="tx1"/>
            </a:solidFill>
            <a:round/>
            <a:headEnd type="triangle" w="lg" len="lg"/>
            <a:tailEnd type="triangle" w="lg" len="lg"/>
          </a:ln>
        </p:spPr>
        <p:txBody>
          <a:bodyPr/>
          <a:lstStyle/>
          <a:p>
            <a:endParaRPr lang="en-US"/>
          </a:p>
        </p:txBody>
      </p:sp>
      <p:sp>
        <p:nvSpPr>
          <p:cNvPr id="15" name="Line 182"/>
          <p:cNvSpPr>
            <a:spLocks noChangeShapeType="1"/>
          </p:cNvSpPr>
          <p:nvPr/>
        </p:nvSpPr>
        <p:spPr bwMode="auto">
          <a:xfrm flipV="1">
            <a:off x="4419600" y="6077712"/>
            <a:ext cx="609600" cy="0"/>
          </a:xfrm>
          <a:prstGeom prst="line">
            <a:avLst/>
          </a:prstGeom>
          <a:noFill/>
          <a:ln w="38100">
            <a:solidFill>
              <a:schemeClr val="tx1"/>
            </a:solidFill>
            <a:round/>
            <a:headEnd type="triangle" w="lg" len="lg"/>
            <a:tailEnd type="triangle" w="lg" len="lg"/>
          </a:ln>
        </p:spPr>
        <p:txBody>
          <a:bodyPr/>
          <a:lstStyle/>
          <a:p>
            <a:endParaRPr lang="en-US"/>
          </a:p>
        </p:txBody>
      </p:sp>
      <p:sp>
        <p:nvSpPr>
          <p:cNvPr id="16" name="Line 183"/>
          <p:cNvSpPr>
            <a:spLocks noChangeShapeType="1"/>
          </p:cNvSpPr>
          <p:nvPr/>
        </p:nvSpPr>
        <p:spPr bwMode="auto">
          <a:xfrm flipV="1">
            <a:off x="1752600" y="5696712"/>
            <a:ext cx="457200" cy="0"/>
          </a:xfrm>
          <a:prstGeom prst="line">
            <a:avLst/>
          </a:prstGeom>
          <a:noFill/>
          <a:ln w="38100">
            <a:solidFill>
              <a:schemeClr val="tx1"/>
            </a:solidFill>
            <a:round/>
            <a:headEnd type="triangle" w="lg" len="lg"/>
            <a:tailEnd type="triangle" w="lg" len="lg"/>
          </a:ln>
        </p:spPr>
        <p:txBody>
          <a:bodyPr/>
          <a:lstStyle/>
          <a:p>
            <a:endParaRPr lang="en-US"/>
          </a:p>
        </p:txBody>
      </p:sp>
      <p:sp>
        <p:nvSpPr>
          <p:cNvPr id="17" name="Line 184"/>
          <p:cNvSpPr>
            <a:spLocks noChangeShapeType="1"/>
          </p:cNvSpPr>
          <p:nvPr/>
        </p:nvSpPr>
        <p:spPr bwMode="auto">
          <a:xfrm flipV="1">
            <a:off x="1066800" y="4553712"/>
            <a:ext cx="0" cy="457200"/>
          </a:xfrm>
          <a:prstGeom prst="line">
            <a:avLst/>
          </a:prstGeom>
          <a:noFill/>
          <a:ln w="38100">
            <a:solidFill>
              <a:schemeClr val="tx1"/>
            </a:solidFill>
            <a:round/>
            <a:headEnd type="triangle" w="lg" len="lg"/>
            <a:tailEnd type="triangle" w="lg" len="lg"/>
          </a:ln>
        </p:spPr>
        <p:txBody>
          <a:bodyPr/>
          <a:lstStyle/>
          <a:p>
            <a:endParaRPr lang="en-US"/>
          </a:p>
        </p:txBody>
      </p:sp>
      <p:sp>
        <p:nvSpPr>
          <p:cNvPr id="18" name="Line 185"/>
          <p:cNvSpPr>
            <a:spLocks noChangeShapeType="1"/>
          </p:cNvSpPr>
          <p:nvPr/>
        </p:nvSpPr>
        <p:spPr bwMode="auto">
          <a:xfrm flipH="1">
            <a:off x="4114800" y="4477512"/>
            <a:ext cx="457200" cy="533400"/>
          </a:xfrm>
          <a:prstGeom prst="line">
            <a:avLst/>
          </a:prstGeom>
          <a:noFill/>
          <a:ln w="38100">
            <a:solidFill>
              <a:schemeClr val="tx1"/>
            </a:solidFill>
            <a:round/>
            <a:headEnd type="triangle" w="lg" len="lg"/>
            <a:tailEnd type="triangle" w="lg" len="lg"/>
          </a:ln>
        </p:spPr>
        <p:txBody>
          <a:bodyPr/>
          <a:lstStyle/>
          <a:p>
            <a:endParaRPr lang="en-US"/>
          </a:p>
        </p:txBody>
      </p:sp>
      <p:sp>
        <p:nvSpPr>
          <p:cNvPr id="19" name="Line 186"/>
          <p:cNvSpPr>
            <a:spLocks noChangeShapeType="1"/>
          </p:cNvSpPr>
          <p:nvPr/>
        </p:nvSpPr>
        <p:spPr bwMode="auto">
          <a:xfrm flipH="1" flipV="1">
            <a:off x="1905000" y="3867912"/>
            <a:ext cx="2362200" cy="304800"/>
          </a:xfrm>
          <a:prstGeom prst="line">
            <a:avLst/>
          </a:prstGeom>
          <a:noFill/>
          <a:ln w="38100">
            <a:solidFill>
              <a:schemeClr val="tx1"/>
            </a:solidFill>
            <a:round/>
            <a:headEnd type="none" w="lg" len="lg"/>
            <a:tailEnd type="triangle" w="lg" len="lg"/>
          </a:ln>
        </p:spPr>
        <p:txBody>
          <a:bodyPr/>
          <a:lstStyle/>
          <a:p>
            <a:endParaRPr lang="en-US"/>
          </a:p>
        </p:txBody>
      </p:sp>
      <p:sp>
        <p:nvSpPr>
          <p:cNvPr id="20" name="Line 190"/>
          <p:cNvSpPr>
            <a:spLocks noChangeShapeType="1"/>
          </p:cNvSpPr>
          <p:nvPr/>
        </p:nvSpPr>
        <p:spPr bwMode="auto">
          <a:xfrm>
            <a:off x="4800600" y="4477512"/>
            <a:ext cx="457200" cy="533400"/>
          </a:xfrm>
          <a:prstGeom prst="line">
            <a:avLst/>
          </a:prstGeom>
          <a:noFill/>
          <a:ln w="38100">
            <a:solidFill>
              <a:schemeClr val="tx1"/>
            </a:solidFill>
            <a:round/>
            <a:headEnd type="triangle" w="lg" len="lg"/>
            <a:tailEnd type="triangle" w="lg" len="lg"/>
          </a:ln>
        </p:spPr>
        <p:txBody>
          <a:bodyPr/>
          <a:lstStyle/>
          <a:p>
            <a:endParaRPr lang="en-US"/>
          </a:p>
        </p:txBody>
      </p:sp>
      <p:sp>
        <p:nvSpPr>
          <p:cNvPr id="21" name="Rectangle 187"/>
          <p:cNvSpPr>
            <a:spLocks noChangeArrowheads="1"/>
          </p:cNvSpPr>
          <p:nvPr/>
        </p:nvSpPr>
        <p:spPr bwMode="auto">
          <a:xfrm>
            <a:off x="152400" y="1676400"/>
            <a:ext cx="8839200" cy="4934712"/>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22" name="Group 174"/>
          <p:cNvGrpSpPr>
            <a:grpSpLocks/>
          </p:cNvGrpSpPr>
          <p:nvPr/>
        </p:nvGrpSpPr>
        <p:grpSpPr bwMode="auto">
          <a:xfrm>
            <a:off x="2057400" y="1810512"/>
            <a:ext cx="1143000" cy="914400"/>
            <a:chOff x="1296" y="1056"/>
            <a:chExt cx="720" cy="576"/>
          </a:xfrm>
        </p:grpSpPr>
        <p:sp>
          <p:nvSpPr>
            <p:cNvPr id="23" name="Rectangle 3"/>
            <p:cNvSpPr>
              <a:spLocks noChangeArrowheads="1"/>
            </p:cNvSpPr>
            <p:nvPr/>
          </p:nvSpPr>
          <p:spPr bwMode="auto">
            <a:xfrm>
              <a:off x="1296" y="1056"/>
              <a:ext cx="720" cy="576"/>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r>
                <a:rPr lang="en-US" b="1"/>
                <a:t>Advisor</a:t>
              </a:r>
            </a:p>
          </p:txBody>
        </p:sp>
        <p:grpSp>
          <p:nvGrpSpPr>
            <p:cNvPr id="24" name="Group 4"/>
            <p:cNvGrpSpPr>
              <a:grpSpLocks/>
            </p:cNvGrpSpPr>
            <p:nvPr/>
          </p:nvGrpSpPr>
          <p:grpSpPr bwMode="auto">
            <a:xfrm>
              <a:off x="1534" y="1151"/>
              <a:ext cx="239" cy="269"/>
              <a:chOff x="2304" y="1392"/>
              <a:chExt cx="1296" cy="1584"/>
            </a:xfrm>
          </p:grpSpPr>
          <p:sp>
            <p:nvSpPr>
              <p:cNvPr id="25" name="Rectangle 5"/>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6" name="Rectangle 6"/>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 name="Rectangle 7"/>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8" name="Rectangle 8"/>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 name="Rectangle 9"/>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0" name="AutoShape 10"/>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31" name="Group 12"/>
          <p:cNvGrpSpPr>
            <a:grpSpLocks/>
          </p:cNvGrpSpPr>
          <p:nvPr/>
        </p:nvGrpSpPr>
        <p:grpSpPr bwMode="auto">
          <a:xfrm>
            <a:off x="4432300" y="3744087"/>
            <a:ext cx="533400" cy="657225"/>
            <a:chOff x="2304" y="1392"/>
            <a:chExt cx="1296" cy="1584"/>
          </a:xfrm>
        </p:grpSpPr>
        <p:sp>
          <p:nvSpPr>
            <p:cNvPr id="32" name="Rectangle 13"/>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 name="Rectangle 14"/>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4" name="Rectangle 15"/>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5" name="Rectangle 16"/>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6" name="Rectangle 17"/>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7" name="AutoShape 18"/>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38" name="Group 175"/>
          <p:cNvGrpSpPr>
            <a:grpSpLocks/>
          </p:cNvGrpSpPr>
          <p:nvPr/>
        </p:nvGrpSpPr>
        <p:grpSpPr bwMode="auto">
          <a:xfrm>
            <a:off x="3505200" y="1658112"/>
            <a:ext cx="2133600" cy="1143000"/>
            <a:chOff x="2208" y="960"/>
            <a:chExt cx="1344" cy="720"/>
          </a:xfrm>
        </p:grpSpPr>
        <p:sp>
          <p:nvSpPr>
            <p:cNvPr id="39" name="Rectangle 19"/>
            <p:cNvSpPr>
              <a:spLocks noChangeArrowheads="1"/>
            </p:cNvSpPr>
            <p:nvPr/>
          </p:nvSpPr>
          <p:spPr bwMode="auto">
            <a:xfrm>
              <a:off x="2208" y="960"/>
              <a:ext cx="1344" cy="720"/>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900"/>
            </a:p>
            <a:p>
              <a:pPr algn="ctr" eaLnBrk="1" hangingPunct="1"/>
              <a:endParaRPr lang="en-US" sz="900"/>
            </a:p>
            <a:p>
              <a:pPr algn="ctr" eaLnBrk="1" hangingPunct="1"/>
              <a:endParaRPr lang="en-US" sz="900"/>
            </a:p>
            <a:p>
              <a:pPr algn="ctr" eaLnBrk="1" hangingPunct="1"/>
              <a:r>
                <a:rPr lang="en-US" b="1"/>
                <a:t>Academic Skills </a:t>
              </a:r>
            </a:p>
            <a:p>
              <a:pPr algn="ctr" eaLnBrk="1" hangingPunct="1"/>
              <a:r>
                <a:rPr lang="en-US" b="1"/>
                <a:t>Support Center</a:t>
              </a:r>
            </a:p>
          </p:txBody>
        </p:sp>
        <p:grpSp>
          <p:nvGrpSpPr>
            <p:cNvPr id="40" name="Group 25"/>
            <p:cNvGrpSpPr>
              <a:grpSpLocks/>
            </p:cNvGrpSpPr>
            <p:nvPr/>
          </p:nvGrpSpPr>
          <p:grpSpPr bwMode="auto">
            <a:xfrm>
              <a:off x="2302" y="1007"/>
              <a:ext cx="239" cy="269"/>
              <a:chOff x="2304" y="1392"/>
              <a:chExt cx="1296" cy="1584"/>
            </a:xfrm>
          </p:grpSpPr>
          <p:sp>
            <p:nvSpPr>
              <p:cNvPr id="62" name="Rectangle 26"/>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3" name="Rectangle 27"/>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4" name="Rectangle 28"/>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5" name="Rectangle 29"/>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6" name="Rectangle 30"/>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7" name="AutoShape 31"/>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41" name="Group 32"/>
            <p:cNvGrpSpPr>
              <a:grpSpLocks/>
            </p:cNvGrpSpPr>
            <p:nvPr/>
          </p:nvGrpSpPr>
          <p:grpSpPr bwMode="auto">
            <a:xfrm>
              <a:off x="2590" y="1007"/>
              <a:ext cx="239" cy="269"/>
              <a:chOff x="2304" y="1392"/>
              <a:chExt cx="1296" cy="1584"/>
            </a:xfrm>
          </p:grpSpPr>
          <p:sp>
            <p:nvSpPr>
              <p:cNvPr id="56" name="Rectangle 33"/>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7" name="Rectangle 34"/>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8" name="Rectangle 35"/>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9" name="Rectangle 36"/>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0" name="Rectangle 37"/>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1" name="AutoShape 38"/>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42" name="Group 39"/>
            <p:cNvGrpSpPr>
              <a:grpSpLocks/>
            </p:cNvGrpSpPr>
            <p:nvPr/>
          </p:nvGrpSpPr>
          <p:grpSpPr bwMode="auto">
            <a:xfrm>
              <a:off x="2878" y="1007"/>
              <a:ext cx="239" cy="269"/>
              <a:chOff x="2304" y="1392"/>
              <a:chExt cx="1296" cy="1584"/>
            </a:xfrm>
          </p:grpSpPr>
          <p:sp>
            <p:nvSpPr>
              <p:cNvPr id="50" name="Rectangle 40"/>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1" name="Rectangle 41"/>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2" name="Rectangle 42"/>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3" name="Rectangle 43"/>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4" name="Rectangle 44"/>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5" name="AutoShape 45"/>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43" name="Group 46"/>
            <p:cNvGrpSpPr>
              <a:grpSpLocks/>
            </p:cNvGrpSpPr>
            <p:nvPr/>
          </p:nvGrpSpPr>
          <p:grpSpPr bwMode="auto">
            <a:xfrm>
              <a:off x="3166" y="1007"/>
              <a:ext cx="239" cy="269"/>
              <a:chOff x="2304" y="1392"/>
              <a:chExt cx="1296" cy="1584"/>
            </a:xfrm>
          </p:grpSpPr>
          <p:sp>
            <p:nvSpPr>
              <p:cNvPr id="44" name="Rectangle 47"/>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5" name="Rectangle 48"/>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6" name="Rectangle 49"/>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7" name="Rectangle 50"/>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8" name="Rectangle 51"/>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9" name="AutoShape 52"/>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68" name="Group 165"/>
          <p:cNvGrpSpPr>
            <a:grpSpLocks/>
          </p:cNvGrpSpPr>
          <p:nvPr/>
        </p:nvGrpSpPr>
        <p:grpSpPr bwMode="auto">
          <a:xfrm>
            <a:off x="6096000" y="1658112"/>
            <a:ext cx="1524000" cy="1143000"/>
            <a:chOff x="3840" y="960"/>
            <a:chExt cx="960" cy="720"/>
          </a:xfrm>
        </p:grpSpPr>
        <p:sp>
          <p:nvSpPr>
            <p:cNvPr id="69" name="Rectangle 20"/>
            <p:cNvSpPr>
              <a:spLocks noChangeArrowheads="1"/>
            </p:cNvSpPr>
            <p:nvPr/>
          </p:nvSpPr>
          <p:spPr bwMode="auto">
            <a:xfrm>
              <a:off x="3840" y="960"/>
              <a:ext cx="960" cy="720"/>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r>
                <a:rPr lang="en-US" b="1"/>
                <a:t>Instructor</a:t>
              </a:r>
            </a:p>
            <a:p>
              <a:pPr algn="ctr" eaLnBrk="1" hangingPunct="1"/>
              <a:r>
                <a:rPr lang="en-US" b="1"/>
                <a:t>Office Hours</a:t>
              </a:r>
            </a:p>
          </p:txBody>
        </p:sp>
        <p:grpSp>
          <p:nvGrpSpPr>
            <p:cNvPr id="70" name="Group 53"/>
            <p:cNvGrpSpPr>
              <a:grpSpLocks/>
            </p:cNvGrpSpPr>
            <p:nvPr/>
          </p:nvGrpSpPr>
          <p:grpSpPr bwMode="auto">
            <a:xfrm>
              <a:off x="4222" y="1007"/>
              <a:ext cx="239" cy="269"/>
              <a:chOff x="2304" y="1392"/>
              <a:chExt cx="1296" cy="1584"/>
            </a:xfrm>
          </p:grpSpPr>
          <p:sp>
            <p:nvSpPr>
              <p:cNvPr id="71" name="Rectangle 54"/>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2" name="Rectangle 55"/>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3" name="Rectangle 56"/>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4" name="Rectangle 57"/>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5" name="Rectangle 58"/>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6" name="AutoShape 59"/>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77" name="Group 172"/>
          <p:cNvGrpSpPr>
            <a:grpSpLocks/>
          </p:cNvGrpSpPr>
          <p:nvPr/>
        </p:nvGrpSpPr>
        <p:grpSpPr bwMode="auto">
          <a:xfrm>
            <a:off x="304800" y="3105912"/>
            <a:ext cx="1600200" cy="1447800"/>
            <a:chOff x="192" y="1872"/>
            <a:chExt cx="1008" cy="912"/>
          </a:xfrm>
        </p:grpSpPr>
        <p:sp>
          <p:nvSpPr>
            <p:cNvPr id="78" name="Rectangle 21"/>
            <p:cNvSpPr>
              <a:spLocks noChangeArrowheads="1"/>
            </p:cNvSpPr>
            <p:nvPr/>
          </p:nvSpPr>
          <p:spPr bwMode="auto">
            <a:xfrm>
              <a:off x="192" y="1872"/>
              <a:ext cx="1008" cy="912"/>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r>
                <a:rPr lang="en-US" b="1"/>
                <a:t>Diagnostic</a:t>
              </a:r>
            </a:p>
            <a:p>
              <a:pPr algn="ctr" eaLnBrk="1" hangingPunct="1"/>
              <a:r>
                <a:rPr lang="en-US" b="1"/>
                <a:t>Consulting</a:t>
              </a:r>
            </a:p>
            <a:p>
              <a:pPr algn="ctr" eaLnBrk="1" hangingPunct="1"/>
              <a:r>
                <a:rPr lang="en-US" b="1"/>
                <a:t>Services</a:t>
              </a:r>
            </a:p>
          </p:txBody>
        </p:sp>
        <p:grpSp>
          <p:nvGrpSpPr>
            <p:cNvPr id="79" name="Group 60"/>
            <p:cNvGrpSpPr>
              <a:grpSpLocks/>
            </p:cNvGrpSpPr>
            <p:nvPr/>
          </p:nvGrpSpPr>
          <p:grpSpPr bwMode="auto">
            <a:xfrm>
              <a:off x="334" y="1919"/>
              <a:ext cx="239" cy="269"/>
              <a:chOff x="2304" y="1392"/>
              <a:chExt cx="1296" cy="1584"/>
            </a:xfrm>
          </p:grpSpPr>
          <p:sp>
            <p:nvSpPr>
              <p:cNvPr id="87" name="Rectangle 61"/>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8" name="Rectangle 62"/>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9" name="Rectangle 63"/>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0" name="Rectangle 64"/>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1" name="Rectangle 65"/>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 name="AutoShape 66"/>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80" name="Group 67"/>
            <p:cNvGrpSpPr>
              <a:grpSpLocks/>
            </p:cNvGrpSpPr>
            <p:nvPr/>
          </p:nvGrpSpPr>
          <p:grpSpPr bwMode="auto">
            <a:xfrm>
              <a:off x="718" y="1919"/>
              <a:ext cx="239" cy="269"/>
              <a:chOff x="2304" y="1392"/>
              <a:chExt cx="1296" cy="1584"/>
            </a:xfrm>
          </p:grpSpPr>
          <p:sp>
            <p:nvSpPr>
              <p:cNvPr id="81" name="Rectangle 68"/>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2" name="Rectangle 69"/>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3" name="Rectangle 70"/>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4" name="Rectangle 71"/>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5" name="Rectangle 72"/>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6" name="AutoShape 73"/>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93" name="Group 169"/>
          <p:cNvGrpSpPr>
            <a:grpSpLocks/>
          </p:cNvGrpSpPr>
          <p:nvPr/>
        </p:nvGrpSpPr>
        <p:grpSpPr bwMode="auto">
          <a:xfrm>
            <a:off x="5029200" y="5010912"/>
            <a:ext cx="1905000" cy="1524000"/>
            <a:chOff x="3168" y="3072"/>
            <a:chExt cx="1200" cy="960"/>
          </a:xfrm>
        </p:grpSpPr>
        <p:sp>
          <p:nvSpPr>
            <p:cNvPr id="94" name="Rectangle 23"/>
            <p:cNvSpPr>
              <a:spLocks noChangeArrowheads="1"/>
            </p:cNvSpPr>
            <p:nvPr/>
          </p:nvSpPr>
          <p:spPr bwMode="auto">
            <a:xfrm>
              <a:off x="3168" y="3072"/>
              <a:ext cx="1200" cy="960"/>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r>
                <a:rPr lang="en-US" b="1"/>
                <a:t>College</a:t>
              </a:r>
            </a:p>
            <a:p>
              <a:pPr algn="ctr" eaLnBrk="1" hangingPunct="1"/>
              <a:r>
                <a:rPr lang="en-US" b="1"/>
                <a:t>Transition</a:t>
              </a:r>
            </a:p>
            <a:p>
              <a:pPr algn="ctr" eaLnBrk="1" hangingPunct="1"/>
              <a:r>
                <a:rPr lang="en-US" b="1"/>
                <a:t>Support Services</a:t>
              </a:r>
            </a:p>
          </p:txBody>
        </p:sp>
        <p:grpSp>
          <p:nvGrpSpPr>
            <p:cNvPr id="95" name="Group 81"/>
            <p:cNvGrpSpPr>
              <a:grpSpLocks/>
            </p:cNvGrpSpPr>
            <p:nvPr/>
          </p:nvGrpSpPr>
          <p:grpSpPr bwMode="auto">
            <a:xfrm>
              <a:off x="3646" y="3137"/>
              <a:ext cx="239" cy="269"/>
              <a:chOff x="2304" y="1392"/>
              <a:chExt cx="1296" cy="1584"/>
            </a:xfrm>
          </p:grpSpPr>
          <p:sp>
            <p:nvSpPr>
              <p:cNvPr id="96" name="Rectangle 82"/>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7" name="Rectangle 83"/>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8" name="Rectangle 84"/>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9" name="Rectangle 85"/>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0" name="Rectangle 86"/>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1" name="AutoShape 87"/>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102" name="Group 170"/>
          <p:cNvGrpSpPr>
            <a:grpSpLocks/>
          </p:cNvGrpSpPr>
          <p:nvPr/>
        </p:nvGrpSpPr>
        <p:grpSpPr bwMode="auto">
          <a:xfrm>
            <a:off x="2209800" y="5010912"/>
            <a:ext cx="2209800" cy="1524000"/>
            <a:chOff x="1392" y="3072"/>
            <a:chExt cx="1392" cy="960"/>
          </a:xfrm>
        </p:grpSpPr>
        <p:sp>
          <p:nvSpPr>
            <p:cNvPr id="103" name="Rectangle 22"/>
            <p:cNvSpPr>
              <a:spLocks noChangeArrowheads="1"/>
            </p:cNvSpPr>
            <p:nvPr/>
          </p:nvSpPr>
          <p:spPr bwMode="auto">
            <a:xfrm>
              <a:off x="1392" y="3072"/>
              <a:ext cx="1392" cy="960"/>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r>
                <a:rPr lang="en-US" b="1"/>
                <a:t>High School</a:t>
              </a:r>
            </a:p>
            <a:p>
              <a:pPr algn="ctr" eaLnBrk="1" hangingPunct="1"/>
              <a:r>
                <a:rPr lang="en-US" b="1"/>
                <a:t>Transition Support</a:t>
              </a:r>
            </a:p>
            <a:p>
              <a:pPr algn="ctr" eaLnBrk="1" hangingPunct="1"/>
              <a:r>
                <a:rPr lang="en-US" b="1"/>
                <a:t>Services</a:t>
              </a:r>
            </a:p>
          </p:txBody>
        </p:sp>
        <p:grpSp>
          <p:nvGrpSpPr>
            <p:cNvPr id="104" name="Group 88"/>
            <p:cNvGrpSpPr>
              <a:grpSpLocks/>
            </p:cNvGrpSpPr>
            <p:nvPr/>
          </p:nvGrpSpPr>
          <p:grpSpPr bwMode="auto">
            <a:xfrm>
              <a:off x="1966" y="3119"/>
              <a:ext cx="239" cy="269"/>
              <a:chOff x="2304" y="1392"/>
              <a:chExt cx="1296" cy="1584"/>
            </a:xfrm>
          </p:grpSpPr>
          <p:sp>
            <p:nvSpPr>
              <p:cNvPr id="105" name="Rectangle 89"/>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6" name="Rectangle 90"/>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7" name="Rectangle 91"/>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8" name="Rectangle 92"/>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9" name="Rectangle 93"/>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0" name="AutoShape 94"/>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111" name="Group 171"/>
          <p:cNvGrpSpPr>
            <a:grpSpLocks/>
          </p:cNvGrpSpPr>
          <p:nvPr/>
        </p:nvGrpSpPr>
        <p:grpSpPr bwMode="auto">
          <a:xfrm>
            <a:off x="381000" y="5010912"/>
            <a:ext cx="1371600" cy="1066800"/>
            <a:chOff x="240" y="3072"/>
            <a:chExt cx="864" cy="672"/>
          </a:xfrm>
        </p:grpSpPr>
        <p:sp>
          <p:nvSpPr>
            <p:cNvPr id="112" name="Rectangle 2"/>
            <p:cNvSpPr>
              <a:spLocks noChangeArrowheads="1"/>
            </p:cNvSpPr>
            <p:nvPr/>
          </p:nvSpPr>
          <p:spPr bwMode="auto">
            <a:xfrm>
              <a:off x="240" y="3072"/>
              <a:ext cx="864" cy="672"/>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a:p>
            <a:p>
              <a:pPr algn="ctr" eaLnBrk="1" hangingPunct="1"/>
              <a:endParaRPr lang="en-US" sz="800"/>
            </a:p>
            <a:p>
              <a:pPr algn="ctr" eaLnBrk="1" hangingPunct="1"/>
              <a:endParaRPr lang="en-US" sz="800"/>
            </a:p>
            <a:p>
              <a:pPr algn="ctr" eaLnBrk="1" hangingPunct="1"/>
              <a:r>
                <a:rPr lang="en-US" b="1"/>
                <a:t>Parents</a:t>
              </a:r>
            </a:p>
          </p:txBody>
        </p:sp>
        <p:grpSp>
          <p:nvGrpSpPr>
            <p:cNvPr id="113" name="Group 74"/>
            <p:cNvGrpSpPr>
              <a:grpSpLocks/>
            </p:cNvGrpSpPr>
            <p:nvPr/>
          </p:nvGrpSpPr>
          <p:grpSpPr bwMode="auto">
            <a:xfrm>
              <a:off x="382" y="3119"/>
              <a:ext cx="239" cy="269"/>
              <a:chOff x="2304" y="1392"/>
              <a:chExt cx="1296" cy="1584"/>
            </a:xfrm>
          </p:grpSpPr>
          <p:sp>
            <p:nvSpPr>
              <p:cNvPr id="121" name="Rectangle 75"/>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2" name="Rectangle 76"/>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3" name="Rectangle 77"/>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4" name="Rectangle 78"/>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5" name="Rectangle 79"/>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6" name="AutoShape 80"/>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114" name="Group 97"/>
            <p:cNvGrpSpPr>
              <a:grpSpLocks/>
            </p:cNvGrpSpPr>
            <p:nvPr/>
          </p:nvGrpSpPr>
          <p:grpSpPr bwMode="auto">
            <a:xfrm>
              <a:off x="718" y="3119"/>
              <a:ext cx="239" cy="269"/>
              <a:chOff x="2304" y="1392"/>
              <a:chExt cx="1296" cy="1584"/>
            </a:xfrm>
          </p:grpSpPr>
          <p:sp>
            <p:nvSpPr>
              <p:cNvPr id="115" name="Rectangle 98"/>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6" name="Rectangle 99"/>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7" name="Rectangle 100"/>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8" name="Rectangle 101"/>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9" name="Rectangle 102"/>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0" name="AutoShape 103"/>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127" name="Group 168"/>
          <p:cNvGrpSpPr>
            <a:grpSpLocks/>
          </p:cNvGrpSpPr>
          <p:nvPr/>
        </p:nvGrpSpPr>
        <p:grpSpPr bwMode="auto">
          <a:xfrm>
            <a:off x="7391400" y="5468112"/>
            <a:ext cx="1447800" cy="1066800"/>
            <a:chOff x="4656" y="3360"/>
            <a:chExt cx="912" cy="672"/>
          </a:xfrm>
        </p:grpSpPr>
        <p:sp>
          <p:nvSpPr>
            <p:cNvPr id="128" name="Rectangle 104"/>
            <p:cNvSpPr>
              <a:spLocks noChangeArrowheads="1"/>
            </p:cNvSpPr>
            <p:nvPr/>
          </p:nvSpPr>
          <p:spPr bwMode="auto">
            <a:xfrm>
              <a:off x="4656" y="3360"/>
              <a:ext cx="912" cy="672"/>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a:p>
            <a:p>
              <a:pPr algn="ctr" eaLnBrk="1" hangingPunct="1"/>
              <a:endParaRPr lang="en-US" sz="800"/>
            </a:p>
            <a:p>
              <a:pPr algn="ctr" eaLnBrk="1" hangingPunct="1"/>
              <a:endParaRPr lang="en-US" sz="800"/>
            </a:p>
            <a:p>
              <a:pPr algn="ctr" eaLnBrk="1" hangingPunct="1"/>
              <a:r>
                <a:rPr lang="en-US" b="1"/>
                <a:t>Work</a:t>
              </a:r>
            </a:p>
          </p:txBody>
        </p:sp>
        <p:grpSp>
          <p:nvGrpSpPr>
            <p:cNvPr id="129" name="Group 105"/>
            <p:cNvGrpSpPr>
              <a:grpSpLocks/>
            </p:cNvGrpSpPr>
            <p:nvPr/>
          </p:nvGrpSpPr>
          <p:grpSpPr bwMode="auto">
            <a:xfrm>
              <a:off x="4990" y="3407"/>
              <a:ext cx="239" cy="269"/>
              <a:chOff x="2304" y="1392"/>
              <a:chExt cx="1296" cy="1584"/>
            </a:xfrm>
          </p:grpSpPr>
          <p:sp>
            <p:nvSpPr>
              <p:cNvPr id="130" name="Rectangle 106"/>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1" name="Rectangle 107"/>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2" name="Rectangle 108"/>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3" name="Rectangle 109"/>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4" name="Rectangle 110"/>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5" name="AutoShape 111"/>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136" name="Group 167"/>
          <p:cNvGrpSpPr>
            <a:grpSpLocks/>
          </p:cNvGrpSpPr>
          <p:nvPr/>
        </p:nvGrpSpPr>
        <p:grpSpPr bwMode="auto">
          <a:xfrm>
            <a:off x="7391400" y="4172712"/>
            <a:ext cx="1447800" cy="1066800"/>
            <a:chOff x="4656" y="2544"/>
            <a:chExt cx="912" cy="672"/>
          </a:xfrm>
        </p:grpSpPr>
        <p:sp>
          <p:nvSpPr>
            <p:cNvPr id="137" name="Rectangle 114"/>
            <p:cNvSpPr>
              <a:spLocks noChangeArrowheads="1"/>
            </p:cNvSpPr>
            <p:nvPr/>
          </p:nvSpPr>
          <p:spPr bwMode="auto">
            <a:xfrm>
              <a:off x="4656" y="2544"/>
              <a:ext cx="912" cy="672"/>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a:p>
            <a:p>
              <a:pPr algn="ctr" eaLnBrk="1" hangingPunct="1"/>
              <a:endParaRPr lang="en-US" sz="800"/>
            </a:p>
            <a:p>
              <a:pPr algn="ctr" eaLnBrk="1" hangingPunct="1"/>
              <a:endParaRPr lang="en-US" sz="800"/>
            </a:p>
            <a:p>
              <a:pPr algn="ctr" eaLnBrk="1" hangingPunct="1"/>
              <a:r>
                <a:rPr lang="en-US" b="1"/>
                <a:t>Peer </a:t>
              </a:r>
            </a:p>
            <a:p>
              <a:pPr algn="ctr" eaLnBrk="1" hangingPunct="1"/>
              <a:r>
                <a:rPr lang="en-US" b="1"/>
                <a:t>Mentoring</a:t>
              </a:r>
            </a:p>
          </p:txBody>
        </p:sp>
        <p:grpSp>
          <p:nvGrpSpPr>
            <p:cNvPr id="138" name="Group 115"/>
            <p:cNvGrpSpPr>
              <a:grpSpLocks/>
            </p:cNvGrpSpPr>
            <p:nvPr/>
          </p:nvGrpSpPr>
          <p:grpSpPr bwMode="auto">
            <a:xfrm>
              <a:off x="4798" y="2591"/>
              <a:ext cx="239" cy="269"/>
              <a:chOff x="2304" y="1392"/>
              <a:chExt cx="1296" cy="1584"/>
            </a:xfrm>
          </p:grpSpPr>
          <p:sp>
            <p:nvSpPr>
              <p:cNvPr id="146" name="Rectangle 116"/>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7" name="Rectangle 117"/>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8" name="Rectangle 118"/>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9" name="Rectangle 119"/>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0" name="Rectangle 120"/>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1" name="AutoShape 121"/>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139" name="Group 122"/>
            <p:cNvGrpSpPr>
              <a:grpSpLocks/>
            </p:cNvGrpSpPr>
            <p:nvPr/>
          </p:nvGrpSpPr>
          <p:grpSpPr bwMode="auto">
            <a:xfrm>
              <a:off x="5134" y="2591"/>
              <a:ext cx="239" cy="269"/>
              <a:chOff x="2304" y="1392"/>
              <a:chExt cx="1296" cy="1584"/>
            </a:xfrm>
          </p:grpSpPr>
          <p:sp>
            <p:nvSpPr>
              <p:cNvPr id="140" name="Rectangle 123"/>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1" name="Rectangle 124"/>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2" name="Rectangle 125"/>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 name="Rectangle 126"/>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4" name="Rectangle 127"/>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5" name="AutoShape 128"/>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152" name="Group 166"/>
          <p:cNvGrpSpPr>
            <a:grpSpLocks/>
          </p:cNvGrpSpPr>
          <p:nvPr/>
        </p:nvGrpSpPr>
        <p:grpSpPr bwMode="auto">
          <a:xfrm>
            <a:off x="6858000" y="2877312"/>
            <a:ext cx="2057400" cy="1066800"/>
            <a:chOff x="4320" y="1728"/>
            <a:chExt cx="1296" cy="672"/>
          </a:xfrm>
        </p:grpSpPr>
        <p:sp>
          <p:nvSpPr>
            <p:cNvPr id="153" name="Rectangle 129"/>
            <p:cNvSpPr>
              <a:spLocks noChangeArrowheads="1"/>
            </p:cNvSpPr>
            <p:nvPr/>
          </p:nvSpPr>
          <p:spPr bwMode="auto">
            <a:xfrm>
              <a:off x="4320" y="1728"/>
              <a:ext cx="1296" cy="672"/>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800"/>
            </a:p>
            <a:p>
              <a:pPr algn="ctr" eaLnBrk="1" hangingPunct="1"/>
              <a:endParaRPr lang="en-US" sz="800"/>
            </a:p>
            <a:p>
              <a:pPr algn="ctr" eaLnBrk="1" hangingPunct="1"/>
              <a:endParaRPr lang="en-US" sz="800"/>
            </a:p>
            <a:p>
              <a:pPr algn="ctr" eaLnBrk="1" hangingPunct="1"/>
              <a:endParaRPr lang="en-US" sz="800"/>
            </a:p>
            <a:p>
              <a:pPr algn="ctr" eaLnBrk="1" hangingPunct="1"/>
              <a:r>
                <a:rPr lang="en-US" sz="1600" b="1"/>
                <a:t>First Year Special </a:t>
              </a:r>
            </a:p>
            <a:p>
              <a:pPr algn="ctr" eaLnBrk="1" hangingPunct="1"/>
              <a:r>
                <a:rPr lang="en-US" sz="1600" b="1"/>
                <a:t>College Course</a:t>
              </a:r>
            </a:p>
          </p:txBody>
        </p:sp>
        <p:grpSp>
          <p:nvGrpSpPr>
            <p:cNvPr id="154" name="Group 130"/>
            <p:cNvGrpSpPr>
              <a:grpSpLocks/>
            </p:cNvGrpSpPr>
            <p:nvPr/>
          </p:nvGrpSpPr>
          <p:grpSpPr bwMode="auto">
            <a:xfrm>
              <a:off x="4702" y="1775"/>
              <a:ext cx="239" cy="269"/>
              <a:chOff x="2304" y="1392"/>
              <a:chExt cx="1296" cy="1584"/>
            </a:xfrm>
          </p:grpSpPr>
          <p:sp>
            <p:nvSpPr>
              <p:cNvPr id="162" name="Rectangle 131"/>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3" name="Rectangle 132"/>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4" name="Rectangle 133"/>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5" name="Rectangle 134"/>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6" name="Rectangle 135"/>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7" name="AutoShape 136"/>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nvGrpSpPr>
            <p:cNvPr id="155" name="Group 137"/>
            <p:cNvGrpSpPr>
              <a:grpSpLocks/>
            </p:cNvGrpSpPr>
            <p:nvPr/>
          </p:nvGrpSpPr>
          <p:grpSpPr bwMode="auto">
            <a:xfrm>
              <a:off x="5038" y="1775"/>
              <a:ext cx="239" cy="269"/>
              <a:chOff x="2304" y="1392"/>
              <a:chExt cx="1296" cy="1584"/>
            </a:xfrm>
          </p:grpSpPr>
          <p:sp>
            <p:nvSpPr>
              <p:cNvPr id="156" name="Rectangle 138"/>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7" name="Rectangle 139"/>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8" name="Rectangle 140"/>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9" name="Rectangle 141"/>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0" name="Rectangle 142"/>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1" name="AutoShape 143"/>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grpSp>
        <p:nvGrpSpPr>
          <p:cNvPr id="168" name="Group 173"/>
          <p:cNvGrpSpPr>
            <a:grpSpLocks/>
          </p:cNvGrpSpPr>
          <p:nvPr/>
        </p:nvGrpSpPr>
        <p:grpSpPr bwMode="auto">
          <a:xfrm>
            <a:off x="533400" y="1734312"/>
            <a:ext cx="1295400" cy="1143000"/>
            <a:chOff x="336" y="1008"/>
            <a:chExt cx="816" cy="720"/>
          </a:xfrm>
        </p:grpSpPr>
        <p:sp>
          <p:nvSpPr>
            <p:cNvPr id="169" name="Rectangle 151"/>
            <p:cNvSpPr>
              <a:spLocks noChangeArrowheads="1"/>
            </p:cNvSpPr>
            <p:nvPr/>
          </p:nvSpPr>
          <p:spPr bwMode="auto">
            <a:xfrm>
              <a:off x="336" y="1008"/>
              <a:ext cx="816" cy="720"/>
            </a:xfrm>
            <a:prstGeom prst="rect">
              <a:avLst/>
            </a:prstGeom>
            <a:solidFill>
              <a:srgbClr val="CCECFF"/>
            </a:solidFill>
            <a:ln w="9525">
              <a:solidFill>
                <a:schemeClr val="tx1"/>
              </a:solidFill>
              <a:miter lim="800000"/>
              <a:headEnd/>
              <a:tailEnd/>
            </a:ln>
          </p:spPr>
          <p:txBody>
            <a:bodyPr wrap="none" anchor="ctr"/>
            <a:lstStyle/>
            <a:p>
              <a:pPr algn="ctr" eaLnBrk="1" hangingPunct="1"/>
              <a:endParaRPr lang="en-US" sz="800"/>
            </a:p>
            <a:p>
              <a:pPr algn="ctr" eaLnBrk="1" hangingPunct="1"/>
              <a:endParaRPr lang="en-US" sz="800"/>
            </a:p>
            <a:p>
              <a:pPr algn="ctr" eaLnBrk="1" hangingPunct="1"/>
              <a:endParaRPr lang="en-US" sz="800"/>
            </a:p>
            <a:p>
              <a:pPr algn="ctr" eaLnBrk="1" hangingPunct="1"/>
              <a:r>
                <a:rPr lang="en-US" b="1"/>
                <a:t>Counseling</a:t>
              </a:r>
            </a:p>
            <a:p>
              <a:pPr algn="ctr" eaLnBrk="1" hangingPunct="1"/>
              <a:r>
                <a:rPr lang="en-US" b="1"/>
                <a:t>Services</a:t>
              </a:r>
            </a:p>
          </p:txBody>
        </p:sp>
        <p:grpSp>
          <p:nvGrpSpPr>
            <p:cNvPr id="170" name="Group 152"/>
            <p:cNvGrpSpPr>
              <a:grpSpLocks/>
            </p:cNvGrpSpPr>
            <p:nvPr/>
          </p:nvGrpSpPr>
          <p:grpSpPr bwMode="auto">
            <a:xfrm>
              <a:off x="622" y="1055"/>
              <a:ext cx="239" cy="269"/>
              <a:chOff x="2304" y="1392"/>
              <a:chExt cx="1296" cy="1584"/>
            </a:xfrm>
          </p:grpSpPr>
          <p:sp>
            <p:nvSpPr>
              <p:cNvPr id="171" name="Rectangle 153"/>
              <p:cNvSpPr>
                <a:spLocks noChangeArrowheads="1"/>
              </p:cNvSpPr>
              <p:nvPr/>
            </p:nvSpPr>
            <p:spPr bwMode="auto">
              <a:xfrm>
                <a:off x="3024"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2" name="Rectangle 154"/>
              <p:cNvSpPr>
                <a:spLocks noChangeArrowheads="1"/>
              </p:cNvSpPr>
              <p:nvPr/>
            </p:nvSpPr>
            <p:spPr bwMode="auto">
              <a:xfrm>
                <a:off x="2688" y="2400"/>
                <a:ext cx="240"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3" name="Rectangle 155"/>
              <p:cNvSpPr>
                <a:spLocks noChangeArrowheads="1"/>
              </p:cNvSpPr>
              <p:nvPr/>
            </p:nvSpPr>
            <p:spPr bwMode="auto">
              <a:xfrm rot="2574793">
                <a:off x="3120"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 name="Rectangle 156"/>
              <p:cNvSpPr>
                <a:spLocks noChangeArrowheads="1"/>
              </p:cNvSpPr>
              <p:nvPr/>
            </p:nvSpPr>
            <p:spPr bwMode="auto">
              <a:xfrm rot="-2099521">
                <a:off x="2304" y="2064"/>
                <a:ext cx="480" cy="144"/>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5" name="Rectangle 157"/>
              <p:cNvSpPr>
                <a:spLocks noChangeArrowheads="1"/>
              </p:cNvSpPr>
              <p:nvPr/>
            </p:nvSpPr>
            <p:spPr bwMode="auto">
              <a:xfrm>
                <a:off x="2688" y="1920"/>
                <a:ext cx="576" cy="57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6" name="AutoShape 158"/>
              <p:cNvSpPr>
                <a:spLocks noChangeArrowheads="1"/>
              </p:cNvSpPr>
              <p:nvPr/>
            </p:nvSpPr>
            <p:spPr bwMode="auto">
              <a:xfrm>
                <a:off x="2688" y="1392"/>
                <a:ext cx="576" cy="576"/>
              </a:xfrm>
              <a:prstGeom prst="smileyFace">
                <a:avLst>
                  <a:gd name="adj" fmla="val 4653"/>
                </a:avLst>
              </a:prstGeom>
              <a:solidFill>
                <a:schemeClr val="tx1"/>
              </a:solidFill>
              <a:ln w="9525">
                <a:solidFill>
                  <a:schemeClr val="tx1"/>
                </a:solidFill>
                <a:round/>
                <a:headEnd/>
                <a:tailEnd/>
              </a:ln>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1"/>
                                        </p:tgtEl>
                                        <p:attrNameLst>
                                          <p:attrName>style.visibility</p:attrName>
                                        </p:attrNameLst>
                                      </p:cBhvr>
                                      <p:to>
                                        <p:strVal val="visible"/>
                                      </p:to>
                                    </p:set>
                                  </p:childTnLst>
                                </p:cTn>
                              </p:par>
                              <p:par>
                                <p:cTn id="10" presetID="22" presetClass="entr" presetSubtype="1" fill="hold" nodeType="with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up)">
                                      <p:cBhvr>
                                        <p:cTn id="12" dur="500"/>
                                        <p:tgtEl>
                                          <p:spTgt spid="38"/>
                                        </p:tgtEl>
                                      </p:cBhvr>
                                    </p:animEffect>
                                  </p:childTnLst>
                                </p:cTn>
                              </p:par>
                              <p:par>
                                <p:cTn id="13" presetID="22" presetClass="entr" presetSubtype="1" fill="hold" nodeType="with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wipe(up)">
                                      <p:cBhvr>
                                        <p:cTn id="15" dur="500"/>
                                        <p:tgtEl>
                                          <p:spTgt spid="68"/>
                                        </p:tgtEl>
                                      </p:cBhvr>
                                    </p:animEffect>
                                  </p:childTnLst>
                                </p:cTn>
                              </p:par>
                              <p:par>
                                <p:cTn id="16" presetID="22" presetClass="entr" presetSubtype="1" fill="hold" nodeType="withEffect">
                                  <p:stCondLst>
                                    <p:cond delay="0"/>
                                  </p:stCondLst>
                                  <p:childTnLst>
                                    <p:set>
                                      <p:cBhvr>
                                        <p:cTn id="17" dur="1" fill="hold">
                                          <p:stCondLst>
                                            <p:cond delay="0"/>
                                          </p:stCondLst>
                                        </p:cTn>
                                        <p:tgtEl>
                                          <p:spTgt spid="152"/>
                                        </p:tgtEl>
                                        <p:attrNameLst>
                                          <p:attrName>style.visibility</p:attrName>
                                        </p:attrNameLst>
                                      </p:cBhvr>
                                      <p:to>
                                        <p:strVal val="visible"/>
                                      </p:to>
                                    </p:set>
                                    <p:animEffect transition="in" filter="wipe(up)">
                                      <p:cBhvr>
                                        <p:cTn id="18" dur="500"/>
                                        <p:tgtEl>
                                          <p:spTgt spid="152"/>
                                        </p:tgtEl>
                                      </p:cBhvr>
                                    </p:animEffect>
                                  </p:childTnLst>
                                </p:cTn>
                              </p:par>
                              <p:par>
                                <p:cTn id="19" presetID="22" presetClass="entr" presetSubtype="1" fill="hold" nodeType="withEffect">
                                  <p:stCondLst>
                                    <p:cond delay="0"/>
                                  </p:stCondLst>
                                  <p:childTnLst>
                                    <p:set>
                                      <p:cBhvr>
                                        <p:cTn id="20" dur="1" fill="hold">
                                          <p:stCondLst>
                                            <p:cond delay="0"/>
                                          </p:stCondLst>
                                        </p:cTn>
                                        <p:tgtEl>
                                          <p:spTgt spid="136"/>
                                        </p:tgtEl>
                                        <p:attrNameLst>
                                          <p:attrName>style.visibility</p:attrName>
                                        </p:attrNameLst>
                                      </p:cBhvr>
                                      <p:to>
                                        <p:strVal val="visible"/>
                                      </p:to>
                                    </p:set>
                                    <p:animEffect transition="in" filter="wipe(up)">
                                      <p:cBhvr>
                                        <p:cTn id="21" dur="500"/>
                                        <p:tgtEl>
                                          <p:spTgt spid="136"/>
                                        </p:tgtEl>
                                      </p:cBhvr>
                                    </p:animEffect>
                                  </p:childTnLst>
                                </p:cTn>
                              </p:par>
                              <p:par>
                                <p:cTn id="22" presetID="22" presetClass="entr" presetSubtype="1" fill="hold" nodeType="withEffect">
                                  <p:stCondLst>
                                    <p:cond delay="0"/>
                                  </p:stCondLst>
                                  <p:childTnLst>
                                    <p:set>
                                      <p:cBhvr>
                                        <p:cTn id="23" dur="1" fill="hold">
                                          <p:stCondLst>
                                            <p:cond delay="0"/>
                                          </p:stCondLst>
                                        </p:cTn>
                                        <p:tgtEl>
                                          <p:spTgt spid="127"/>
                                        </p:tgtEl>
                                        <p:attrNameLst>
                                          <p:attrName>style.visibility</p:attrName>
                                        </p:attrNameLst>
                                      </p:cBhvr>
                                      <p:to>
                                        <p:strVal val="visible"/>
                                      </p:to>
                                    </p:set>
                                    <p:animEffect transition="in" filter="wipe(up)">
                                      <p:cBhvr>
                                        <p:cTn id="24" dur="500"/>
                                        <p:tgtEl>
                                          <p:spTgt spid="127"/>
                                        </p:tgtEl>
                                      </p:cBhvr>
                                    </p:animEffect>
                                  </p:childTnLst>
                                </p:cTn>
                              </p:par>
                              <p:par>
                                <p:cTn id="25" presetID="22" presetClass="entr" presetSubtype="1" fill="hold"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wipe(up)">
                                      <p:cBhvr>
                                        <p:cTn id="27" dur="500"/>
                                        <p:tgtEl>
                                          <p:spTgt spid="93"/>
                                        </p:tgtEl>
                                      </p:cBhvr>
                                    </p:animEffect>
                                  </p:childTnLst>
                                </p:cTn>
                              </p:par>
                              <p:par>
                                <p:cTn id="28" presetID="22" presetClass="entr" presetSubtype="1" fill="hold" nodeType="withEffect">
                                  <p:stCondLst>
                                    <p:cond delay="0"/>
                                  </p:stCondLst>
                                  <p:childTnLst>
                                    <p:set>
                                      <p:cBhvr>
                                        <p:cTn id="29" dur="1" fill="hold">
                                          <p:stCondLst>
                                            <p:cond delay="0"/>
                                          </p:stCondLst>
                                        </p:cTn>
                                        <p:tgtEl>
                                          <p:spTgt spid="102"/>
                                        </p:tgtEl>
                                        <p:attrNameLst>
                                          <p:attrName>style.visibility</p:attrName>
                                        </p:attrNameLst>
                                      </p:cBhvr>
                                      <p:to>
                                        <p:strVal val="visible"/>
                                      </p:to>
                                    </p:set>
                                    <p:animEffect transition="in" filter="wipe(up)">
                                      <p:cBhvr>
                                        <p:cTn id="30" dur="500"/>
                                        <p:tgtEl>
                                          <p:spTgt spid="102"/>
                                        </p:tgtEl>
                                      </p:cBhvr>
                                    </p:animEffect>
                                  </p:childTnLst>
                                </p:cTn>
                              </p:par>
                              <p:par>
                                <p:cTn id="31" presetID="22" presetClass="entr" presetSubtype="1" fill="hold" nodeType="withEffect">
                                  <p:stCondLst>
                                    <p:cond delay="0"/>
                                  </p:stCondLst>
                                  <p:childTnLst>
                                    <p:set>
                                      <p:cBhvr>
                                        <p:cTn id="32" dur="1" fill="hold">
                                          <p:stCondLst>
                                            <p:cond delay="0"/>
                                          </p:stCondLst>
                                        </p:cTn>
                                        <p:tgtEl>
                                          <p:spTgt spid="111"/>
                                        </p:tgtEl>
                                        <p:attrNameLst>
                                          <p:attrName>style.visibility</p:attrName>
                                        </p:attrNameLst>
                                      </p:cBhvr>
                                      <p:to>
                                        <p:strVal val="visible"/>
                                      </p:to>
                                    </p:set>
                                    <p:animEffect transition="in" filter="wipe(up)">
                                      <p:cBhvr>
                                        <p:cTn id="33" dur="500"/>
                                        <p:tgtEl>
                                          <p:spTgt spid="111"/>
                                        </p:tgtEl>
                                      </p:cBhvr>
                                    </p:animEffect>
                                  </p:childTnLst>
                                </p:cTn>
                              </p:par>
                              <p:par>
                                <p:cTn id="34" presetID="22" presetClass="entr" presetSubtype="1" fill="hold" nodeType="with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wipe(up)">
                                      <p:cBhvr>
                                        <p:cTn id="36" dur="500"/>
                                        <p:tgtEl>
                                          <p:spTgt spid="77"/>
                                        </p:tgtEl>
                                      </p:cBhvr>
                                    </p:animEffect>
                                  </p:childTnLst>
                                </p:cTn>
                              </p:par>
                              <p:par>
                                <p:cTn id="37" presetID="22" presetClass="entr" presetSubtype="1" fill="hold" nodeType="withEffect">
                                  <p:stCondLst>
                                    <p:cond delay="0"/>
                                  </p:stCondLst>
                                  <p:childTnLst>
                                    <p:set>
                                      <p:cBhvr>
                                        <p:cTn id="38" dur="1" fill="hold">
                                          <p:stCondLst>
                                            <p:cond delay="0"/>
                                          </p:stCondLst>
                                        </p:cTn>
                                        <p:tgtEl>
                                          <p:spTgt spid="168"/>
                                        </p:tgtEl>
                                        <p:attrNameLst>
                                          <p:attrName>style.visibility</p:attrName>
                                        </p:attrNameLst>
                                      </p:cBhvr>
                                      <p:to>
                                        <p:strVal val="visible"/>
                                      </p:to>
                                    </p:set>
                                    <p:animEffect transition="in" filter="wipe(up)">
                                      <p:cBhvr>
                                        <p:cTn id="39" dur="500"/>
                                        <p:tgtEl>
                                          <p:spTgt spid="168"/>
                                        </p:tgtEl>
                                      </p:cBhvr>
                                    </p:animEffect>
                                  </p:childTnLst>
                                </p:cTn>
                              </p:par>
                              <p:par>
                                <p:cTn id="40" presetID="22" presetClass="entr" presetSubtype="1"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strVal val="#ppt_w*0.70"/>
                                          </p:val>
                                        </p:tav>
                                        <p:tav tm="100000">
                                          <p:val>
                                            <p:strVal val="#ppt_w"/>
                                          </p:val>
                                        </p:tav>
                                      </p:tavLst>
                                    </p:anim>
                                    <p:anim calcmode="lin" valueType="num">
                                      <p:cBhvr>
                                        <p:cTn id="48" dur="1000" fill="hold"/>
                                        <p:tgtEl>
                                          <p:spTgt spid="11"/>
                                        </p:tgtEl>
                                        <p:attrNameLst>
                                          <p:attrName>ppt_h</p:attrName>
                                        </p:attrNameLst>
                                      </p:cBhvr>
                                      <p:tavLst>
                                        <p:tav tm="0">
                                          <p:val>
                                            <p:strVal val="#ppt_h"/>
                                          </p:val>
                                        </p:tav>
                                        <p:tav tm="100000">
                                          <p:val>
                                            <p:strVal val="#ppt_h"/>
                                          </p:val>
                                        </p:tav>
                                      </p:tavLst>
                                    </p:anim>
                                    <p:animEffect transition="in" filter="fade">
                                      <p:cBhvr>
                                        <p:cTn id="49" dur="1000"/>
                                        <p:tgtEl>
                                          <p:spTgt spid="11"/>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1000" fill="hold"/>
                                        <p:tgtEl>
                                          <p:spTgt spid="6"/>
                                        </p:tgtEl>
                                        <p:attrNameLst>
                                          <p:attrName>ppt_w</p:attrName>
                                        </p:attrNameLst>
                                      </p:cBhvr>
                                      <p:tavLst>
                                        <p:tav tm="0">
                                          <p:val>
                                            <p:strVal val="#ppt_w*0.70"/>
                                          </p:val>
                                        </p:tav>
                                        <p:tav tm="100000">
                                          <p:val>
                                            <p:strVal val="#ppt_w"/>
                                          </p:val>
                                        </p:tav>
                                      </p:tavLst>
                                    </p:anim>
                                    <p:anim calcmode="lin" valueType="num">
                                      <p:cBhvr>
                                        <p:cTn id="53" dur="1000" fill="hold"/>
                                        <p:tgtEl>
                                          <p:spTgt spid="6"/>
                                        </p:tgtEl>
                                        <p:attrNameLst>
                                          <p:attrName>ppt_h</p:attrName>
                                        </p:attrNameLst>
                                      </p:cBhvr>
                                      <p:tavLst>
                                        <p:tav tm="0">
                                          <p:val>
                                            <p:strVal val="#ppt_h"/>
                                          </p:val>
                                        </p:tav>
                                        <p:tav tm="100000">
                                          <p:val>
                                            <p:strVal val="#ppt_h"/>
                                          </p:val>
                                        </p:tav>
                                      </p:tavLst>
                                    </p:anim>
                                    <p:animEffect transition="in" filter="fade">
                                      <p:cBhvr>
                                        <p:cTn id="54" dur="1000"/>
                                        <p:tgtEl>
                                          <p:spTgt spid="6"/>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p:cTn id="57" dur="1000" fill="hold"/>
                                        <p:tgtEl>
                                          <p:spTgt spid="7"/>
                                        </p:tgtEl>
                                        <p:attrNameLst>
                                          <p:attrName>ppt_w</p:attrName>
                                        </p:attrNameLst>
                                      </p:cBhvr>
                                      <p:tavLst>
                                        <p:tav tm="0">
                                          <p:val>
                                            <p:strVal val="#ppt_w*0.70"/>
                                          </p:val>
                                        </p:tav>
                                        <p:tav tm="100000">
                                          <p:val>
                                            <p:strVal val="#ppt_w"/>
                                          </p:val>
                                        </p:tav>
                                      </p:tavLst>
                                    </p:anim>
                                    <p:anim calcmode="lin" valueType="num">
                                      <p:cBhvr>
                                        <p:cTn id="58" dur="1000" fill="hold"/>
                                        <p:tgtEl>
                                          <p:spTgt spid="7"/>
                                        </p:tgtEl>
                                        <p:attrNameLst>
                                          <p:attrName>ppt_h</p:attrName>
                                        </p:attrNameLst>
                                      </p:cBhvr>
                                      <p:tavLst>
                                        <p:tav tm="0">
                                          <p:val>
                                            <p:strVal val="#ppt_h"/>
                                          </p:val>
                                        </p:tav>
                                        <p:tav tm="100000">
                                          <p:val>
                                            <p:strVal val="#ppt_h"/>
                                          </p:val>
                                        </p:tav>
                                      </p:tavLst>
                                    </p:anim>
                                    <p:animEffect transition="in" filter="fade">
                                      <p:cBhvr>
                                        <p:cTn id="59" dur="1000"/>
                                        <p:tgtEl>
                                          <p:spTgt spid="7"/>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1000" fill="hold"/>
                                        <p:tgtEl>
                                          <p:spTgt spid="18"/>
                                        </p:tgtEl>
                                        <p:attrNameLst>
                                          <p:attrName>ppt_w</p:attrName>
                                        </p:attrNameLst>
                                      </p:cBhvr>
                                      <p:tavLst>
                                        <p:tav tm="0">
                                          <p:val>
                                            <p:strVal val="#ppt_w*0.70"/>
                                          </p:val>
                                        </p:tav>
                                        <p:tav tm="100000">
                                          <p:val>
                                            <p:strVal val="#ppt_w"/>
                                          </p:val>
                                        </p:tav>
                                      </p:tavLst>
                                    </p:anim>
                                    <p:anim calcmode="lin" valueType="num">
                                      <p:cBhvr>
                                        <p:cTn id="63" dur="1000" fill="hold"/>
                                        <p:tgtEl>
                                          <p:spTgt spid="18"/>
                                        </p:tgtEl>
                                        <p:attrNameLst>
                                          <p:attrName>ppt_h</p:attrName>
                                        </p:attrNameLst>
                                      </p:cBhvr>
                                      <p:tavLst>
                                        <p:tav tm="0">
                                          <p:val>
                                            <p:strVal val="#ppt_h"/>
                                          </p:val>
                                        </p:tav>
                                        <p:tav tm="100000">
                                          <p:val>
                                            <p:strVal val="#ppt_h"/>
                                          </p:val>
                                        </p:tav>
                                      </p:tavLst>
                                    </p:anim>
                                    <p:animEffect transition="in" filter="fade">
                                      <p:cBhvr>
                                        <p:cTn id="64" dur="1000"/>
                                        <p:tgtEl>
                                          <p:spTgt spid="18"/>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1000" fill="hold"/>
                                        <p:tgtEl>
                                          <p:spTgt spid="20"/>
                                        </p:tgtEl>
                                        <p:attrNameLst>
                                          <p:attrName>ppt_w</p:attrName>
                                        </p:attrNameLst>
                                      </p:cBhvr>
                                      <p:tavLst>
                                        <p:tav tm="0">
                                          <p:val>
                                            <p:strVal val="#ppt_w*0.70"/>
                                          </p:val>
                                        </p:tav>
                                        <p:tav tm="100000">
                                          <p:val>
                                            <p:strVal val="#ppt_w"/>
                                          </p:val>
                                        </p:tav>
                                      </p:tavLst>
                                    </p:anim>
                                    <p:anim calcmode="lin" valueType="num">
                                      <p:cBhvr>
                                        <p:cTn id="68" dur="1000" fill="hold"/>
                                        <p:tgtEl>
                                          <p:spTgt spid="20"/>
                                        </p:tgtEl>
                                        <p:attrNameLst>
                                          <p:attrName>ppt_h</p:attrName>
                                        </p:attrNameLst>
                                      </p:cBhvr>
                                      <p:tavLst>
                                        <p:tav tm="0">
                                          <p:val>
                                            <p:strVal val="#ppt_h"/>
                                          </p:val>
                                        </p:tav>
                                        <p:tav tm="100000">
                                          <p:val>
                                            <p:strVal val="#ppt_h"/>
                                          </p:val>
                                        </p:tav>
                                      </p:tavLst>
                                    </p:anim>
                                    <p:animEffect transition="in" filter="fade">
                                      <p:cBhvr>
                                        <p:cTn id="69" dur="1000"/>
                                        <p:tgtEl>
                                          <p:spTgt spid="20"/>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1000" fill="hold"/>
                                        <p:tgtEl>
                                          <p:spTgt spid="8"/>
                                        </p:tgtEl>
                                        <p:attrNameLst>
                                          <p:attrName>ppt_w</p:attrName>
                                        </p:attrNameLst>
                                      </p:cBhvr>
                                      <p:tavLst>
                                        <p:tav tm="0">
                                          <p:val>
                                            <p:strVal val="#ppt_w*0.70"/>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Effect transition="in" filter="fade">
                                      <p:cBhvr>
                                        <p:cTn id="74" dur="1000"/>
                                        <p:tgtEl>
                                          <p:spTgt spid="8"/>
                                        </p:tgtEl>
                                      </p:cBhvr>
                                    </p:animEffect>
                                  </p:childTnLst>
                                </p:cTn>
                              </p:par>
                            </p:childTnLst>
                          </p:cTn>
                        </p:par>
                      </p:childTnLst>
                    </p:cTn>
                  </p:par>
                  <p:par>
                    <p:cTn id="75" fill="hold">
                      <p:stCondLst>
                        <p:cond delay="indefinite"/>
                      </p:stCondLst>
                      <p:childTnLst>
                        <p:par>
                          <p:cTn id="76" fill="hold">
                            <p:stCondLst>
                              <p:cond delay="0"/>
                            </p:stCondLst>
                            <p:childTnLst>
                              <p:par>
                                <p:cTn id="77" presetID="55"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p:cTn id="79" dur="1000" fill="hold"/>
                                        <p:tgtEl>
                                          <p:spTgt spid="12"/>
                                        </p:tgtEl>
                                        <p:attrNameLst>
                                          <p:attrName>ppt_w</p:attrName>
                                        </p:attrNameLst>
                                      </p:cBhvr>
                                      <p:tavLst>
                                        <p:tav tm="0">
                                          <p:val>
                                            <p:strVal val="#ppt_w*0.70"/>
                                          </p:val>
                                        </p:tav>
                                        <p:tav tm="100000">
                                          <p:val>
                                            <p:strVal val="#ppt_w"/>
                                          </p:val>
                                        </p:tav>
                                      </p:tavLst>
                                    </p:anim>
                                    <p:anim calcmode="lin" valueType="num">
                                      <p:cBhvr>
                                        <p:cTn id="80" dur="1000" fill="hold"/>
                                        <p:tgtEl>
                                          <p:spTgt spid="12"/>
                                        </p:tgtEl>
                                        <p:attrNameLst>
                                          <p:attrName>ppt_h</p:attrName>
                                        </p:attrNameLst>
                                      </p:cBhvr>
                                      <p:tavLst>
                                        <p:tav tm="0">
                                          <p:val>
                                            <p:strVal val="#ppt_h"/>
                                          </p:val>
                                        </p:tav>
                                        <p:tav tm="100000">
                                          <p:val>
                                            <p:strVal val="#ppt_h"/>
                                          </p:val>
                                        </p:tav>
                                      </p:tavLst>
                                    </p:anim>
                                    <p:animEffect transition="in" filter="fade">
                                      <p:cBhvr>
                                        <p:cTn id="81" dur="1000"/>
                                        <p:tgtEl>
                                          <p:spTgt spid="12"/>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13"/>
                                        </p:tgtEl>
                                        <p:attrNameLst>
                                          <p:attrName>style.visibility</p:attrName>
                                        </p:attrNameLst>
                                      </p:cBhvr>
                                      <p:to>
                                        <p:strVal val="visible"/>
                                      </p:to>
                                    </p:set>
                                    <p:anim calcmode="lin" valueType="num">
                                      <p:cBhvr>
                                        <p:cTn id="84" dur="1000" fill="hold"/>
                                        <p:tgtEl>
                                          <p:spTgt spid="13"/>
                                        </p:tgtEl>
                                        <p:attrNameLst>
                                          <p:attrName>ppt_w</p:attrName>
                                        </p:attrNameLst>
                                      </p:cBhvr>
                                      <p:tavLst>
                                        <p:tav tm="0">
                                          <p:val>
                                            <p:strVal val="#ppt_w*0.70"/>
                                          </p:val>
                                        </p:tav>
                                        <p:tav tm="100000">
                                          <p:val>
                                            <p:strVal val="#ppt_w"/>
                                          </p:val>
                                        </p:tav>
                                      </p:tavLst>
                                    </p:anim>
                                    <p:anim calcmode="lin" valueType="num">
                                      <p:cBhvr>
                                        <p:cTn id="85" dur="1000" fill="hold"/>
                                        <p:tgtEl>
                                          <p:spTgt spid="13"/>
                                        </p:tgtEl>
                                        <p:attrNameLst>
                                          <p:attrName>ppt_h</p:attrName>
                                        </p:attrNameLst>
                                      </p:cBhvr>
                                      <p:tavLst>
                                        <p:tav tm="0">
                                          <p:val>
                                            <p:strVal val="#ppt_h"/>
                                          </p:val>
                                        </p:tav>
                                        <p:tav tm="100000">
                                          <p:val>
                                            <p:strVal val="#ppt_h"/>
                                          </p:val>
                                        </p:tav>
                                      </p:tavLst>
                                    </p:anim>
                                    <p:animEffect transition="in" filter="fade">
                                      <p:cBhvr>
                                        <p:cTn id="86" dur="1000"/>
                                        <p:tgtEl>
                                          <p:spTgt spid="13"/>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strVal val="#ppt_w*0.70"/>
                                          </p:val>
                                        </p:tav>
                                        <p:tav tm="100000">
                                          <p:val>
                                            <p:strVal val="#ppt_w"/>
                                          </p:val>
                                        </p:tav>
                                      </p:tavLst>
                                    </p:anim>
                                    <p:anim calcmode="lin" valueType="num">
                                      <p:cBhvr>
                                        <p:cTn id="90" dur="1000" fill="hold"/>
                                        <p:tgtEl>
                                          <p:spTgt spid="9"/>
                                        </p:tgtEl>
                                        <p:attrNameLst>
                                          <p:attrName>ppt_h</p:attrName>
                                        </p:attrNameLst>
                                      </p:cBhvr>
                                      <p:tavLst>
                                        <p:tav tm="0">
                                          <p:val>
                                            <p:strVal val="#ppt_h"/>
                                          </p:val>
                                        </p:tav>
                                        <p:tav tm="100000">
                                          <p:val>
                                            <p:strVal val="#ppt_h"/>
                                          </p:val>
                                        </p:tav>
                                      </p:tavLst>
                                    </p:anim>
                                    <p:animEffect transition="in" filter="fade">
                                      <p:cBhvr>
                                        <p:cTn id="91" dur="1000"/>
                                        <p:tgtEl>
                                          <p:spTgt spid="9"/>
                                        </p:tgtEl>
                                      </p:cBhvr>
                                    </p:animEffect>
                                  </p:childTnLst>
                                </p:cTn>
                              </p:par>
                              <p:par>
                                <p:cTn id="92" presetID="55" presetClass="entr" presetSubtype="0" fill="hold" grpId="0" nodeType="withEffect">
                                  <p:stCondLst>
                                    <p:cond delay="0"/>
                                  </p:stCondLst>
                                  <p:childTnLst>
                                    <p:set>
                                      <p:cBhvr>
                                        <p:cTn id="93" dur="1" fill="hold">
                                          <p:stCondLst>
                                            <p:cond delay="0"/>
                                          </p:stCondLst>
                                        </p:cTn>
                                        <p:tgtEl>
                                          <p:spTgt spid="19"/>
                                        </p:tgtEl>
                                        <p:attrNameLst>
                                          <p:attrName>style.visibility</p:attrName>
                                        </p:attrNameLst>
                                      </p:cBhvr>
                                      <p:to>
                                        <p:strVal val="visible"/>
                                      </p:to>
                                    </p:set>
                                    <p:anim calcmode="lin" valueType="num">
                                      <p:cBhvr>
                                        <p:cTn id="94" dur="1000" fill="hold"/>
                                        <p:tgtEl>
                                          <p:spTgt spid="19"/>
                                        </p:tgtEl>
                                        <p:attrNameLst>
                                          <p:attrName>ppt_w</p:attrName>
                                        </p:attrNameLst>
                                      </p:cBhvr>
                                      <p:tavLst>
                                        <p:tav tm="0">
                                          <p:val>
                                            <p:strVal val="#ppt_w*0.70"/>
                                          </p:val>
                                        </p:tav>
                                        <p:tav tm="100000">
                                          <p:val>
                                            <p:strVal val="#ppt_w"/>
                                          </p:val>
                                        </p:tav>
                                      </p:tavLst>
                                    </p:anim>
                                    <p:anim calcmode="lin" valueType="num">
                                      <p:cBhvr>
                                        <p:cTn id="95" dur="1000" fill="hold"/>
                                        <p:tgtEl>
                                          <p:spTgt spid="19"/>
                                        </p:tgtEl>
                                        <p:attrNameLst>
                                          <p:attrName>ppt_h</p:attrName>
                                        </p:attrNameLst>
                                      </p:cBhvr>
                                      <p:tavLst>
                                        <p:tav tm="0">
                                          <p:val>
                                            <p:strVal val="#ppt_h"/>
                                          </p:val>
                                        </p:tav>
                                        <p:tav tm="100000">
                                          <p:val>
                                            <p:strVal val="#ppt_h"/>
                                          </p:val>
                                        </p:tav>
                                      </p:tavLst>
                                    </p:anim>
                                    <p:animEffect transition="in" filter="fade">
                                      <p:cBhvr>
                                        <p:cTn id="96" dur="1000"/>
                                        <p:tgtEl>
                                          <p:spTgt spid="19"/>
                                        </p:tgtEl>
                                      </p:cBhvr>
                                    </p:animEffect>
                                  </p:childTnLst>
                                </p:cTn>
                              </p:par>
                              <p:par>
                                <p:cTn id="97" presetID="55"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p:cTn id="99" dur="1000" fill="hold"/>
                                        <p:tgtEl>
                                          <p:spTgt spid="10"/>
                                        </p:tgtEl>
                                        <p:attrNameLst>
                                          <p:attrName>ppt_w</p:attrName>
                                        </p:attrNameLst>
                                      </p:cBhvr>
                                      <p:tavLst>
                                        <p:tav tm="0">
                                          <p:val>
                                            <p:strVal val="#ppt_w*0.70"/>
                                          </p:val>
                                        </p:tav>
                                        <p:tav tm="100000">
                                          <p:val>
                                            <p:strVal val="#ppt_w"/>
                                          </p:val>
                                        </p:tav>
                                      </p:tavLst>
                                    </p:anim>
                                    <p:anim calcmode="lin" valueType="num">
                                      <p:cBhvr>
                                        <p:cTn id="100" dur="1000" fill="hold"/>
                                        <p:tgtEl>
                                          <p:spTgt spid="10"/>
                                        </p:tgtEl>
                                        <p:attrNameLst>
                                          <p:attrName>ppt_h</p:attrName>
                                        </p:attrNameLst>
                                      </p:cBhvr>
                                      <p:tavLst>
                                        <p:tav tm="0">
                                          <p:val>
                                            <p:strVal val="#ppt_h"/>
                                          </p:val>
                                        </p:tav>
                                        <p:tav tm="100000">
                                          <p:val>
                                            <p:strVal val="#ppt_h"/>
                                          </p:val>
                                        </p:tav>
                                      </p:tavLst>
                                    </p:anim>
                                    <p:animEffect transition="in" filter="fade">
                                      <p:cBhvr>
                                        <p:cTn id="101" dur="1000"/>
                                        <p:tgtEl>
                                          <p:spTgt spid="10"/>
                                        </p:tgtEl>
                                      </p:cBhvr>
                                    </p:animEffect>
                                  </p:childTnLst>
                                </p:cTn>
                              </p:par>
                            </p:childTnLst>
                          </p:cTn>
                        </p:par>
                      </p:childTnLst>
                    </p:cTn>
                  </p:par>
                  <p:par>
                    <p:cTn id="102" fill="hold">
                      <p:stCondLst>
                        <p:cond delay="indefinite"/>
                      </p:stCondLst>
                      <p:childTnLst>
                        <p:par>
                          <p:cTn id="103" fill="hold">
                            <p:stCondLst>
                              <p:cond delay="0"/>
                            </p:stCondLst>
                            <p:childTnLst>
                              <p:par>
                                <p:cTn id="104" presetID="55" presetClass="entr" presetSubtype="0" fill="hold" grpId="0" nodeType="click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1000" fill="hold"/>
                                        <p:tgtEl>
                                          <p:spTgt spid="14"/>
                                        </p:tgtEl>
                                        <p:attrNameLst>
                                          <p:attrName>ppt_w</p:attrName>
                                        </p:attrNameLst>
                                      </p:cBhvr>
                                      <p:tavLst>
                                        <p:tav tm="0">
                                          <p:val>
                                            <p:strVal val="#ppt_w*0.70"/>
                                          </p:val>
                                        </p:tav>
                                        <p:tav tm="100000">
                                          <p:val>
                                            <p:strVal val="#ppt_w"/>
                                          </p:val>
                                        </p:tav>
                                      </p:tavLst>
                                    </p:anim>
                                    <p:anim calcmode="lin" valueType="num">
                                      <p:cBhvr>
                                        <p:cTn id="107" dur="1000" fill="hold"/>
                                        <p:tgtEl>
                                          <p:spTgt spid="14"/>
                                        </p:tgtEl>
                                        <p:attrNameLst>
                                          <p:attrName>ppt_h</p:attrName>
                                        </p:attrNameLst>
                                      </p:cBhvr>
                                      <p:tavLst>
                                        <p:tav tm="0">
                                          <p:val>
                                            <p:strVal val="#ppt_h"/>
                                          </p:val>
                                        </p:tav>
                                        <p:tav tm="100000">
                                          <p:val>
                                            <p:strVal val="#ppt_h"/>
                                          </p:val>
                                        </p:tav>
                                      </p:tavLst>
                                    </p:anim>
                                    <p:animEffect transition="in" filter="fade">
                                      <p:cBhvr>
                                        <p:cTn id="108" dur="1000"/>
                                        <p:tgtEl>
                                          <p:spTgt spid="14"/>
                                        </p:tgtEl>
                                      </p:cBhvr>
                                    </p:animEffect>
                                  </p:childTnLst>
                                </p:cTn>
                              </p:par>
                              <p:par>
                                <p:cTn id="109" presetID="55" presetClass="entr" presetSubtype="0" fill="hold" grpId="0" nodeType="withEffect">
                                  <p:stCondLst>
                                    <p:cond delay="0"/>
                                  </p:stCondLst>
                                  <p:childTnLst>
                                    <p:set>
                                      <p:cBhvr>
                                        <p:cTn id="110" dur="1" fill="hold">
                                          <p:stCondLst>
                                            <p:cond delay="0"/>
                                          </p:stCondLst>
                                        </p:cTn>
                                        <p:tgtEl>
                                          <p:spTgt spid="15"/>
                                        </p:tgtEl>
                                        <p:attrNameLst>
                                          <p:attrName>style.visibility</p:attrName>
                                        </p:attrNameLst>
                                      </p:cBhvr>
                                      <p:to>
                                        <p:strVal val="visible"/>
                                      </p:to>
                                    </p:set>
                                    <p:anim calcmode="lin" valueType="num">
                                      <p:cBhvr>
                                        <p:cTn id="111" dur="1000" fill="hold"/>
                                        <p:tgtEl>
                                          <p:spTgt spid="15"/>
                                        </p:tgtEl>
                                        <p:attrNameLst>
                                          <p:attrName>ppt_w</p:attrName>
                                        </p:attrNameLst>
                                      </p:cBhvr>
                                      <p:tavLst>
                                        <p:tav tm="0">
                                          <p:val>
                                            <p:strVal val="#ppt_w*0.70"/>
                                          </p:val>
                                        </p:tav>
                                        <p:tav tm="100000">
                                          <p:val>
                                            <p:strVal val="#ppt_w"/>
                                          </p:val>
                                        </p:tav>
                                      </p:tavLst>
                                    </p:anim>
                                    <p:anim calcmode="lin" valueType="num">
                                      <p:cBhvr>
                                        <p:cTn id="112" dur="1000" fill="hold"/>
                                        <p:tgtEl>
                                          <p:spTgt spid="15"/>
                                        </p:tgtEl>
                                        <p:attrNameLst>
                                          <p:attrName>ppt_h</p:attrName>
                                        </p:attrNameLst>
                                      </p:cBhvr>
                                      <p:tavLst>
                                        <p:tav tm="0">
                                          <p:val>
                                            <p:strVal val="#ppt_h"/>
                                          </p:val>
                                        </p:tav>
                                        <p:tav tm="100000">
                                          <p:val>
                                            <p:strVal val="#ppt_h"/>
                                          </p:val>
                                        </p:tav>
                                      </p:tavLst>
                                    </p:anim>
                                    <p:animEffect transition="in" filter="fade">
                                      <p:cBhvr>
                                        <p:cTn id="113" dur="1000"/>
                                        <p:tgtEl>
                                          <p:spTgt spid="15"/>
                                        </p:tgtEl>
                                      </p:cBhvr>
                                    </p:animEffect>
                                  </p:childTnLst>
                                </p:cTn>
                              </p:par>
                              <p:par>
                                <p:cTn id="114" presetID="55" presetClass="entr" presetSubtype="0" fill="hold" grpId="0" nodeType="withEffect">
                                  <p:stCondLst>
                                    <p:cond delay="0"/>
                                  </p:stCondLst>
                                  <p:childTnLst>
                                    <p:set>
                                      <p:cBhvr>
                                        <p:cTn id="115" dur="1" fill="hold">
                                          <p:stCondLst>
                                            <p:cond delay="0"/>
                                          </p:stCondLst>
                                        </p:cTn>
                                        <p:tgtEl>
                                          <p:spTgt spid="16"/>
                                        </p:tgtEl>
                                        <p:attrNameLst>
                                          <p:attrName>style.visibility</p:attrName>
                                        </p:attrNameLst>
                                      </p:cBhvr>
                                      <p:to>
                                        <p:strVal val="visible"/>
                                      </p:to>
                                    </p:set>
                                    <p:anim calcmode="lin" valueType="num">
                                      <p:cBhvr>
                                        <p:cTn id="116" dur="1000" fill="hold"/>
                                        <p:tgtEl>
                                          <p:spTgt spid="16"/>
                                        </p:tgtEl>
                                        <p:attrNameLst>
                                          <p:attrName>ppt_w</p:attrName>
                                        </p:attrNameLst>
                                      </p:cBhvr>
                                      <p:tavLst>
                                        <p:tav tm="0">
                                          <p:val>
                                            <p:strVal val="#ppt_w*0.70"/>
                                          </p:val>
                                        </p:tav>
                                        <p:tav tm="100000">
                                          <p:val>
                                            <p:strVal val="#ppt_w"/>
                                          </p:val>
                                        </p:tav>
                                      </p:tavLst>
                                    </p:anim>
                                    <p:anim calcmode="lin" valueType="num">
                                      <p:cBhvr>
                                        <p:cTn id="117" dur="1000" fill="hold"/>
                                        <p:tgtEl>
                                          <p:spTgt spid="16"/>
                                        </p:tgtEl>
                                        <p:attrNameLst>
                                          <p:attrName>ppt_h</p:attrName>
                                        </p:attrNameLst>
                                      </p:cBhvr>
                                      <p:tavLst>
                                        <p:tav tm="0">
                                          <p:val>
                                            <p:strVal val="#ppt_h"/>
                                          </p:val>
                                        </p:tav>
                                        <p:tav tm="100000">
                                          <p:val>
                                            <p:strVal val="#ppt_h"/>
                                          </p:val>
                                        </p:tav>
                                      </p:tavLst>
                                    </p:anim>
                                    <p:animEffect transition="in" filter="fade">
                                      <p:cBhvr>
                                        <p:cTn id="118" dur="1000"/>
                                        <p:tgtEl>
                                          <p:spTgt spid="16"/>
                                        </p:tgtEl>
                                      </p:cBhvr>
                                    </p:animEffect>
                                  </p:childTnLst>
                                </p:cTn>
                              </p:par>
                              <p:par>
                                <p:cTn id="119" presetID="55" presetClass="entr" presetSubtype="0" fill="hold" grpId="0" nodeType="withEffect">
                                  <p:stCondLst>
                                    <p:cond delay="0"/>
                                  </p:stCondLst>
                                  <p:childTnLst>
                                    <p:set>
                                      <p:cBhvr>
                                        <p:cTn id="120" dur="1" fill="hold">
                                          <p:stCondLst>
                                            <p:cond delay="0"/>
                                          </p:stCondLst>
                                        </p:cTn>
                                        <p:tgtEl>
                                          <p:spTgt spid="17"/>
                                        </p:tgtEl>
                                        <p:attrNameLst>
                                          <p:attrName>style.visibility</p:attrName>
                                        </p:attrNameLst>
                                      </p:cBhvr>
                                      <p:to>
                                        <p:strVal val="visible"/>
                                      </p:to>
                                    </p:set>
                                    <p:anim calcmode="lin" valueType="num">
                                      <p:cBhvr>
                                        <p:cTn id="121" dur="1000" fill="hold"/>
                                        <p:tgtEl>
                                          <p:spTgt spid="17"/>
                                        </p:tgtEl>
                                        <p:attrNameLst>
                                          <p:attrName>ppt_w</p:attrName>
                                        </p:attrNameLst>
                                      </p:cBhvr>
                                      <p:tavLst>
                                        <p:tav tm="0">
                                          <p:val>
                                            <p:strVal val="#ppt_w*0.70"/>
                                          </p:val>
                                        </p:tav>
                                        <p:tav tm="100000">
                                          <p:val>
                                            <p:strVal val="#ppt_w"/>
                                          </p:val>
                                        </p:tav>
                                      </p:tavLst>
                                    </p:anim>
                                    <p:anim calcmode="lin" valueType="num">
                                      <p:cBhvr>
                                        <p:cTn id="122" dur="1000" fill="hold"/>
                                        <p:tgtEl>
                                          <p:spTgt spid="17"/>
                                        </p:tgtEl>
                                        <p:attrNameLst>
                                          <p:attrName>ppt_h</p:attrName>
                                        </p:attrNameLst>
                                      </p:cBhvr>
                                      <p:tavLst>
                                        <p:tav tm="0">
                                          <p:val>
                                            <p:strVal val="#ppt_h"/>
                                          </p:val>
                                        </p:tav>
                                        <p:tav tm="100000">
                                          <p:val>
                                            <p:strVal val="#ppt_h"/>
                                          </p:val>
                                        </p:tav>
                                      </p:tavLst>
                                    </p:anim>
                                    <p:animEffect transition="in" filter="fade">
                                      <p:cBhvr>
                                        <p:cTn id="12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Guidelines to Support Struggling Students</a:t>
            </a:r>
            <a:endParaRPr lang="en-US" dirty="0"/>
          </a:p>
        </p:txBody>
      </p:sp>
      <p:sp>
        <p:nvSpPr>
          <p:cNvPr id="8" name="Content Placeholder 7"/>
          <p:cNvSpPr>
            <a:spLocks noGrp="1"/>
          </p:cNvSpPr>
          <p:nvPr>
            <p:ph idx="1"/>
          </p:nvPr>
        </p:nvSpPr>
        <p:spPr/>
        <p:txBody>
          <a:bodyPr>
            <a:normAutofit fontScale="85000" lnSpcReduction="20000"/>
          </a:bodyPr>
          <a:lstStyle/>
          <a:p>
            <a:r>
              <a:rPr lang="en-US" smtClean="0"/>
              <a:t>Set expectations</a:t>
            </a:r>
          </a:p>
          <a:p>
            <a:pPr lvl="1"/>
            <a:r>
              <a:rPr lang="en-US" smtClean="0"/>
              <a:t>Engagement within and beyond classroom setting</a:t>
            </a:r>
          </a:p>
          <a:p>
            <a:pPr lvl="1"/>
            <a:r>
              <a:rPr lang="en-US" smtClean="0"/>
              <a:t>Requirements for academic and social performance</a:t>
            </a:r>
          </a:p>
          <a:p>
            <a:r>
              <a:rPr lang="en-US" smtClean="0"/>
              <a:t>Anticipate lack of awareness and independence</a:t>
            </a:r>
          </a:p>
          <a:p>
            <a:pPr lvl="1"/>
            <a:r>
              <a:rPr lang="en-US" smtClean="0"/>
              <a:t>Unrealistic expectations about academic rigor</a:t>
            </a:r>
          </a:p>
          <a:p>
            <a:pPr lvl="1"/>
            <a:r>
              <a:rPr lang="en-US" smtClean="0"/>
              <a:t>Under-prepared for self-regulation</a:t>
            </a:r>
          </a:p>
          <a:p>
            <a:pPr lvl="1"/>
            <a:r>
              <a:rPr lang="en-US" smtClean="0"/>
              <a:t>Need for reasonable academic, social and organizational goals</a:t>
            </a:r>
          </a:p>
          <a:p>
            <a:r>
              <a:rPr lang="en-US" smtClean="0"/>
              <a:t>Engage students in goal development and assessment</a:t>
            </a:r>
          </a:p>
          <a:p>
            <a:pPr lvl="1"/>
            <a:r>
              <a:rPr lang="en-US" smtClean="0"/>
              <a:t>Explicitly express goals</a:t>
            </a:r>
          </a:p>
          <a:p>
            <a:pPr lvl="1"/>
            <a:r>
              <a:rPr lang="en-US" smtClean="0"/>
              <a:t>E</a:t>
            </a:r>
            <a:r>
              <a:rPr lang="en-US" smtClean="0"/>
              <a:t>xperiment with methods to achieve goals</a:t>
            </a:r>
          </a:p>
          <a:p>
            <a:pPr lvl="1"/>
            <a:r>
              <a:rPr lang="en-US" smtClean="0"/>
              <a:t>Evaluate and assess progress</a:t>
            </a:r>
          </a:p>
          <a:p>
            <a:pPr lvl="1"/>
            <a:r>
              <a:rPr lang="en-US" smtClean="0"/>
              <a:t>Introduce resources, support strategies and techniques</a:t>
            </a:r>
            <a:endParaRPr lang="en-US"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smtClean="0"/>
              <a:t>Many Disabilities Are Hidden Or Invisible</a:t>
            </a:r>
            <a:endParaRPr lang="en-US" dirty="0"/>
          </a:p>
        </p:txBody>
      </p:sp>
      <p:sp>
        <p:nvSpPr>
          <p:cNvPr id="11" name="Content Placeholder 10"/>
          <p:cNvSpPr>
            <a:spLocks noGrp="1"/>
          </p:cNvSpPr>
          <p:nvPr>
            <p:ph idx="1"/>
          </p:nvPr>
        </p:nvSpPr>
        <p:spPr/>
        <p:txBody>
          <a:bodyPr>
            <a:normAutofit lnSpcReduction="10000"/>
          </a:bodyPr>
          <a:lstStyle/>
          <a:p>
            <a:r>
              <a:rPr lang="en-US" dirty="0" smtClean="0"/>
              <a:t>Learning disabilities (LD) constitute largest group of students with disabilities</a:t>
            </a:r>
          </a:p>
          <a:p>
            <a:pPr lvl="1"/>
            <a:r>
              <a:rPr lang="en-US" sz="1900" dirty="0" smtClean="0"/>
              <a:t>American Association for the Advancement of Science’s 2002 publication, New career paths for students with disabilities: Opportunities in science, technology, engineering, and mathematics</a:t>
            </a:r>
            <a:endParaRPr lang="en-US" sz="1900" dirty="0" smtClean="0"/>
          </a:p>
          <a:p>
            <a:r>
              <a:rPr lang="en-US" dirty="0" smtClean="0"/>
              <a:t>“Students with disabilities are less likely than their peers without disabilities to complete a full secondary school academic curriculum, especially in math and science curriculum areas.”</a:t>
            </a:r>
          </a:p>
          <a:p>
            <a:pPr lvl="1"/>
            <a:r>
              <a:rPr lang="en-US" sz="1900" dirty="0" smtClean="0"/>
              <a:t>National Council on Disability, 2003: </a:t>
            </a:r>
            <a:r>
              <a:rPr lang="en-US" sz="1900" dirty="0" smtClean="0">
                <a:hlinkClick r:id="rId3"/>
              </a:rPr>
              <a:t>http://www.ncd.gov/newsroom/publications/2003/education.htm</a:t>
            </a:r>
            <a:endParaRPr lang="en-US" sz="1900"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5" name="Footer Placeholder 4"/>
          <p:cNvSpPr>
            <a:spLocks noGrp="1"/>
          </p:cNvSpPr>
          <p:nvPr>
            <p:ph type="ftr" sz="quarter" idx="11"/>
          </p:nvPr>
        </p:nvSpPr>
        <p:spPr/>
        <p:txBody>
          <a:bodyPr/>
          <a:lstStyle/>
          <a:p>
            <a:r>
              <a:rPr lang="en-US" smtClean="0"/>
              <a:t>(c) 2009 Landmark College Institute for Research and Training</a:t>
            </a:r>
            <a:endParaRPr lang="en-US"/>
          </a:p>
        </p:txBody>
      </p:sp>
      <p:sp>
        <p:nvSpPr>
          <p:cNvPr id="6" name="Slide Number Placeholder 5"/>
          <p:cNvSpPr>
            <a:spLocks noGrp="1"/>
          </p:cNvSpPr>
          <p:nvPr>
            <p:ph type="sldNum" sz="quarter" idx="12"/>
          </p:nvPr>
        </p:nvSpPr>
        <p:spPr/>
        <p:txBody>
          <a:bodyPr/>
          <a:lstStyle/>
          <a:p>
            <a:fld id="{D5535527-0D35-4E2A-82D7-C35F1F56867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Nonverbal: Characteristics</a:t>
            </a:r>
            <a:endParaRPr lang="en-US" dirty="0"/>
          </a:p>
        </p:txBody>
      </p:sp>
      <p:sp>
        <p:nvSpPr>
          <p:cNvPr id="11" name="Text Placeholder 10"/>
          <p:cNvSpPr>
            <a:spLocks noGrp="1"/>
          </p:cNvSpPr>
          <p:nvPr>
            <p:ph type="body" idx="1"/>
          </p:nvPr>
        </p:nvSpPr>
        <p:spPr/>
        <p:txBody>
          <a:bodyPr/>
          <a:lstStyle/>
          <a:p>
            <a:r>
              <a:rPr lang="en-US" smtClean="0"/>
              <a:t>Issues</a:t>
            </a:r>
            <a:endParaRPr lang="en-US" dirty="0"/>
          </a:p>
        </p:txBody>
      </p:sp>
      <p:sp>
        <p:nvSpPr>
          <p:cNvPr id="12" name="Text Placeholder 11"/>
          <p:cNvSpPr>
            <a:spLocks noGrp="1"/>
          </p:cNvSpPr>
          <p:nvPr>
            <p:ph type="body" sz="half" idx="3"/>
          </p:nvPr>
        </p:nvSpPr>
        <p:spPr/>
        <p:txBody>
          <a:bodyPr/>
          <a:lstStyle/>
          <a:p>
            <a:r>
              <a:rPr lang="en-US" smtClean="0"/>
              <a:t>Behaviors</a:t>
            </a:r>
            <a:endParaRPr lang="en-US" dirty="0"/>
          </a:p>
        </p:txBody>
      </p:sp>
      <p:sp>
        <p:nvSpPr>
          <p:cNvPr id="10" name="Text Placeholder 9"/>
          <p:cNvSpPr>
            <a:spLocks noGrp="1"/>
          </p:cNvSpPr>
          <p:nvPr>
            <p:ph sz="quarter" idx="2"/>
          </p:nvPr>
        </p:nvSpPr>
        <p:spPr/>
        <p:txBody>
          <a:bodyPr>
            <a:normAutofit fontScale="92500" lnSpcReduction="20000"/>
          </a:bodyPr>
          <a:lstStyle/>
          <a:p>
            <a:r>
              <a:rPr lang="en-US" smtClean="0"/>
              <a:t>Pictorial/spatial thinking</a:t>
            </a:r>
          </a:p>
          <a:p>
            <a:r>
              <a:rPr lang="en-US" smtClean="0"/>
              <a:t>Processing of nonverbal cues (facial, vocal, body)</a:t>
            </a:r>
          </a:p>
          <a:p>
            <a:r>
              <a:rPr lang="en-US" smtClean="0"/>
              <a:t>Visual-spatial relationships</a:t>
            </a:r>
          </a:p>
          <a:p>
            <a:r>
              <a:rPr lang="en-US" smtClean="0"/>
              <a:t>Part-to-whole relationships</a:t>
            </a:r>
          </a:p>
          <a:p>
            <a:r>
              <a:rPr lang="en-US" smtClean="0"/>
              <a:t>Executive functioning (active working memory, organization, sequencing, emotional regulation)</a:t>
            </a:r>
          </a:p>
          <a:p>
            <a:r>
              <a:rPr lang="en-US" smtClean="0"/>
              <a:t>Adjusting to novel situations</a:t>
            </a:r>
          </a:p>
          <a:p>
            <a:r>
              <a:rPr lang="en-US" smtClean="0"/>
              <a:t>Top-down processing</a:t>
            </a:r>
          </a:p>
          <a:p>
            <a:r>
              <a:rPr lang="en-US" smtClean="0"/>
              <a:t>Processing speed deficits</a:t>
            </a:r>
          </a:p>
          <a:p>
            <a:r>
              <a:rPr lang="en-US" smtClean="0"/>
              <a:t>Sensory hypersensitivity and integration</a:t>
            </a:r>
            <a:endParaRPr lang="en-US" dirty="0" smtClean="0"/>
          </a:p>
        </p:txBody>
      </p:sp>
      <p:sp>
        <p:nvSpPr>
          <p:cNvPr id="9" name="Content Placeholder 8"/>
          <p:cNvSpPr>
            <a:spLocks noGrp="1"/>
          </p:cNvSpPr>
          <p:nvPr>
            <p:ph sz="quarter" idx="4"/>
          </p:nvPr>
        </p:nvSpPr>
        <p:spPr/>
        <p:txBody>
          <a:bodyPr>
            <a:normAutofit fontScale="85000" lnSpcReduction="10000"/>
          </a:bodyPr>
          <a:lstStyle/>
          <a:p>
            <a:r>
              <a:rPr lang="en-US" smtClean="0"/>
              <a:t>Loud, excessive, interrupts</a:t>
            </a:r>
          </a:p>
          <a:p>
            <a:r>
              <a:rPr lang="en-US" smtClean="0"/>
              <a:t>Intense, narrow interests, monopolizes conversation</a:t>
            </a:r>
          </a:p>
          <a:p>
            <a:r>
              <a:rPr lang="en-US" smtClean="0"/>
              <a:t>Inappropriate laughter (or none at all)</a:t>
            </a:r>
          </a:p>
          <a:p>
            <a:r>
              <a:rPr lang="en-US" smtClean="0"/>
              <a:t>Poor eye contact, stands too close</a:t>
            </a:r>
          </a:p>
          <a:p>
            <a:r>
              <a:rPr lang="en-US" smtClean="0"/>
              <a:t>Stoic or anxious, perseverative behavior</a:t>
            </a:r>
          </a:p>
          <a:p>
            <a:r>
              <a:rPr lang="en-US" smtClean="0"/>
              <a:t>Misinterprets reading, humor, sarcasm</a:t>
            </a:r>
          </a:p>
          <a:p>
            <a:r>
              <a:rPr lang="en-US" smtClean="0"/>
              <a:t>Writing appears clumsy, jumbled</a:t>
            </a:r>
          </a:p>
          <a:p>
            <a:r>
              <a:rPr lang="en-US" smtClean="0"/>
              <a:t>Struggles with building models, drawing diagrams</a:t>
            </a:r>
          </a:p>
          <a:p>
            <a:r>
              <a:rPr lang="en-US" smtClean="0"/>
              <a:t>Misses deadlines</a:t>
            </a:r>
          </a:p>
          <a:p>
            <a:endParaRPr lang="en-US" dirty="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6" name="Slide Number Placeholder 5"/>
          <p:cNvSpPr>
            <a:spLocks noGrp="1"/>
          </p:cNvSpPr>
          <p:nvPr>
            <p:ph type="sldNum" sz="quarter" idx="11"/>
          </p:nvPr>
        </p:nvSpPr>
        <p:spPr/>
        <p:txBody>
          <a:bodyPr/>
          <a:lstStyle/>
          <a:p>
            <a:fld id="{D5535527-0D35-4E2A-82D7-C35F1F56867B}" type="slidenum">
              <a:rPr lang="en-US" smtClean="0"/>
              <a:pPr/>
              <a:t>4</a:t>
            </a:fld>
            <a:endParaRPr lang="en-US"/>
          </a:p>
        </p:txBody>
      </p:sp>
      <p:sp>
        <p:nvSpPr>
          <p:cNvPr id="5" name="Footer Placeholder 4"/>
          <p:cNvSpPr>
            <a:spLocks noGrp="1"/>
          </p:cNvSpPr>
          <p:nvPr>
            <p:ph type="ftr" sz="quarter" idx="12"/>
          </p:nvPr>
        </p:nvSpPr>
        <p:spPr/>
        <p:txBody>
          <a:bodyPr/>
          <a:lstStyle/>
          <a:p>
            <a:r>
              <a:rPr lang="en-US" smtClean="0"/>
              <a:t>(c) 2009 Landmark College Institute for Research and Training</a:t>
            </a:r>
            <a:endParaRPr lang="en-US"/>
          </a:p>
        </p:txBody>
      </p:sp>
      <p:pic>
        <p:nvPicPr>
          <p:cNvPr id="8" name="Picture 2" descr="C:\Documents and Settings\SteveFadden\Local Settings\Temporary Internet Files\Content.IE5\RN93V6NL\MCj00787290000[1].wmf"/>
          <p:cNvPicPr>
            <a:picLocks noChangeAspect="1" noChangeArrowheads="1"/>
          </p:cNvPicPr>
          <p:nvPr/>
        </p:nvPicPr>
        <p:blipFill>
          <a:blip r:embed="rId3" cstate="print"/>
          <a:srcRect/>
          <a:stretch>
            <a:fillRect/>
          </a:stretch>
        </p:blipFill>
        <p:spPr bwMode="auto">
          <a:xfrm>
            <a:off x="7772400" y="838200"/>
            <a:ext cx="1086635" cy="914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Nonverbal: Best Practices</a:t>
            </a:r>
            <a:endParaRPr lang="en-US" dirty="0"/>
          </a:p>
        </p:txBody>
      </p:sp>
      <p:sp>
        <p:nvSpPr>
          <p:cNvPr id="12" name="Text Placeholder 11"/>
          <p:cNvSpPr>
            <a:spLocks noGrp="1"/>
          </p:cNvSpPr>
          <p:nvPr>
            <p:ph type="body" idx="1"/>
          </p:nvPr>
        </p:nvSpPr>
        <p:spPr/>
        <p:txBody>
          <a:bodyPr/>
          <a:lstStyle/>
          <a:p>
            <a:r>
              <a:rPr lang="en-US" smtClean="0"/>
              <a:t>Academic</a:t>
            </a:r>
            <a:endParaRPr lang="en-US" dirty="0"/>
          </a:p>
        </p:txBody>
      </p:sp>
      <p:sp>
        <p:nvSpPr>
          <p:cNvPr id="13" name="Text Placeholder 12"/>
          <p:cNvSpPr>
            <a:spLocks noGrp="1"/>
          </p:cNvSpPr>
          <p:nvPr>
            <p:ph type="body" sz="half" idx="3"/>
          </p:nvPr>
        </p:nvSpPr>
        <p:spPr/>
        <p:txBody>
          <a:bodyPr/>
          <a:lstStyle/>
          <a:p>
            <a:r>
              <a:rPr lang="en-US" smtClean="0"/>
              <a:t>Social</a:t>
            </a:r>
            <a:endParaRPr lang="en-US" dirty="0"/>
          </a:p>
        </p:txBody>
      </p:sp>
      <p:sp>
        <p:nvSpPr>
          <p:cNvPr id="11" name="Content Placeholder 10"/>
          <p:cNvSpPr>
            <a:spLocks noGrp="1"/>
          </p:cNvSpPr>
          <p:nvPr>
            <p:ph sz="quarter" idx="2"/>
          </p:nvPr>
        </p:nvSpPr>
        <p:spPr/>
        <p:txBody>
          <a:bodyPr>
            <a:normAutofit fontScale="92500" lnSpcReduction="20000"/>
          </a:bodyPr>
          <a:lstStyle/>
          <a:p>
            <a:r>
              <a:rPr lang="en-US" smtClean="0"/>
              <a:t>Counseling, peer mentoring, pragmatics training</a:t>
            </a:r>
          </a:p>
          <a:p>
            <a:r>
              <a:rPr lang="en-US" smtClean="0"/>
              <a:t>Executive Functioning Coaching</a:t>
            </a:r>
          </a:p>
          <a:p>
            <a:r>
              <a:rPr lang="en-US" smtClean="0"/>
              <a:t>Reduced visual stimulation and sensory input</a:t>
            </a:r>
          </a:p>
          <a:p>
            <a:r>
              <a:rPr lang="en-US" smtClean="0"/>
              <a:t>Direct, verbal explanations; feelings with text</a:t>
            </a:r>
          </a:p>
          <a:p>
            <a:r>
              <a:rPr lang="en-US" smtClean="0"/>
              <a:t>Structure and routines, ample transition time</a:t>
            </a:r>
          </a:p>
          <a:p>
            <a:r>
              <a:rPr lang="en-US" smtClean="0"/>
              <a:t>Frequent, consistent feedback</a:t>
            </a:r>
          </a:p>
          <a:p>
            <a:r>
              <a:rPr lang="en-US" smtClean="0"/>
              <a:t>Simple room configuration; space for rituals</a:t>
            </a:r>
          </a:p>
          <a:p>
            <a:r>
              <a:rPr lang="en-US" smtClean="0"/>
              <a:t>Augment images with text/verbal information</a:t>
            </a:r>
            <a:endParaRPr lang="en-US" dirty="0" smtClean="0"/>
          </a:p>
        </p:txBody>
      </p:sp>
      <p:sp>
        <p:nvSpPr>
          <p:cNvPr id="14" name="Content Placeholder 13"/>
          <p:cNvSpPr>
            <a:spLocks noGrp="1"/>
          </p:cNvSpPr>
          <p:nvPr>
            <p:ph sz="quarter" idx="4"/>
          </p:nvPr>
        </p:nvSpPr>
        <p:spPr/>
        <p:txBody>
          <a:bodyPr>
            <a:normAutofit fontScale="85000" lnSpcReduction="10000"/>
          </a:bodyPr>
          <a:lstStyle/>
          <a:p>
            <a:r>
              <a:rPr lang="en-US" smtClean="0"/>
              <a:t>Social Stories and Comic Strip Conversations for social rules and interactions</a:t>
            </a:r>
          </a:p>
          <a:p>
            <a:r>
              <a:rPr lang="en-US" smtClean="0"/>
              <a:t>Rules sheets for policies, procedures</a:t>
            </a:r>
          </a:p>
          <a:p>
            <a:r>
              <a:rPr lang="en-US" smtClean="0"/>
              <a:t>Practice routines (bathroom etiquette, hygiene, dining hall procedures)</a:t>
            </a:r>
          </a:p>
          <a:p>
            <a:r>
              <a:rPr lang="en-US" smtClean="0"/>
              <a:t>Consistent room organization and structure</a:t>
            </a:r>
          </a:p>
          <a:p>
            <a:r>
              <a:rPr lang="en-US" smtClean="0"/>
              <a:t>Ability to anticipate/avoid sources of overstimulation</a:t>
            </a:r>
          </a:p>
          <a:p>
            <a:r>
              <a:rPr lang="en-US" smtClean="0"/>
              <a:t>Schedule for predictability (avoid extremes)</a:t>
            </a:r>
          </a:p>
          <a:p>
            <a:r>
              <a:rPr lang="en-US" smtClean="0"/>
              <a:t>Mastery of campus map, locations, resources</a:t>
            </a:r>
            <a:endParaRPr lang="en-US" dirty="0" smtClean="0"/>
          </a:p>
        </p:txBody>
      </p:sp>
      <p:sp>
        <p:nvSpPr>
          <p:cNvPr id="7" name="Date Placeholder 6"/>
          <p:cNvSpPr>
            <a:spLocks noGrp="1"/>
          </p:cNvSpPr>
          <p:nvPr>
            <p:ph type="dt" sz="half" idx="10"/>
          </p:nvPr>
        </p:nvSpPr>
        <p:spPr/>
        <p:txBody>
          <a:bodyPr/>
          <a:lstStyle/>
          <a:p>
            <a:r>
              <a:rPr lang="en-US" smtClean="0"/>
              <a:t>October  2009</a:t>
            </a:r>
            <a:endParaRPr lang="en-US"/>
          </a:p>
        </p:txBody>
      </p:sp>
      <p:sp>
        <p:nvSpPr>
          <p:cNvPr id="8" name="Slide Number Placeholder 7"/>
          <p:cNvSpPr>
            <a:spLocks noGrp="1"/>
          </p:cNvSpPr>
          <p:nvPr>
            <p:ph type="sldNum" sz="quarter" idx="11"/>
          </p:nvPr>
        </p:nvSpPr>
        <p:spPr/>
        <p:txBody>
          <a:bodyPr/>
          <a:lstStyle/>
          <a:p>
            <a:fld id="{D5535527-0D35-4E2A-82D7-C35F1F56867B}" type="slidenum">
              <a:rPr lang="en-US" smtClean="0"/>
              <a:pPr/>
              <a:t>5</a:t>
            </a:fld>
            <a:endParaRPr lang="en-US"/>
          </a:p>
        </p:txBody>
      </p:sp>
      <p:sp>
        <p:nvSpPr>
          <p:cNvPr id="9" name="Footer Placeholder 8"/>
          <p:cNvSpPr>
            <a:spLocks noGrp="1"/>
          </p:cNvSpPr>
          <p:nvPr>
            <p:ph type="ftr" sz="quarter" idx="12"/>
          </p:nvPr>
        </p:nvSpPr>
        <p:spPr/>
        <p:txBody>
          <a:bodyPr/>
          <a:lstStyle/>
          <a:p>
            <a:r>
              <a:rPr lang="en-US" smtClean="0"/>
              <a:t>(c) 2009 Landmark College Institute for Research and Training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Language: Characteristics</a:t>
            </a:r>
            <a:endParaRPr lang="en-US" dirty="0"/>
          </a:p>
        </p:txBody>
      </p:sp>
      <p:sp>
        <p:nvSpPr>
          <p:cNvPr id="9" name="Text Placeholder 8"/>
          <p:cNvSpPr>
            <a:spLocks noGrp="1"/>
          </p:cNvSpPr>
          <p:nvPr>
            <p:ph type="body" idx="1"/>
          </p:nvPr>
        </p:nvSpPr>
        <p:spPr/>
        <p:txBody>
          <a:bodyPr/>
          <a:lstStyle/>
          <a:p>
            <a:r>
              <a:rPr lang="en-US" smtClean="0"/>
              <a:t>Issues</a:t>
            </a:r>
            <a:endParaRPr lang="en-US" dirty="0"/>
          </a:p>
        </p:txBody>
      </p:sp>
      <p:sp>
        <p:nvSpPr>
          <p:cNvPr id="11" name="Text Placeholder 10"/>
          <p:cNvSpPr>
            <a:spLocks noGrp="1"/>
          </p:cNvSpPr>
          <p:nvPr>
            <p:ph type="body" sz="half" idx="3"/>
          </p:nvPr>
        </p:nvSpPr>
        <p:spPr/>
        <p:txBody>
          <a:bodyPr/>
          <a:lstStyle/>
          <a:p>
            <a:r>
              <a:rPr lang="en-US" smtClean="0"/>
              <a:t>Behaviors</a:t>
            </a:r>
            <a:endParaRPr lang="en-US" dirty="0"/>
          </a:p>
        </p:txBody>
      </p:sp>
      <p:sp>
        <p:nvSpPr>
          <p:cNvPr id="10" name="Text Placeholder 9"/>
          <p:cNvSpPr>
            <a:spLocks noGrp="1"/>
          </p:cNvSpPr>
          <p:nvPr>
            <p:ph sz="quarter" idx="2"/>
          </p:nvPr>
        </p:nvSpPr>
        <p:spPr/>
        <p:txBody>
          <a:bodyPr/>
          <a:lstStyle/>
          <a:p>
            <a:r>
              <a:rPr lang="en-US" smtClean="0"/>
              <a:t>Word analysis</a:t>
            </a:r>
          </a:p>
          <a:p>
            <a:r>
              <a:rPr lang="en-US" smtClean="0"/>
              <a:t>Phonemic awareness</a:t>
            </a:r>
          </a:p>
          <a:p>
            <a:r>
              <a:rPr lang="en-US" smtClean="0"/>
              <a:t>Phonics skills</a:t>
            </a:r>
          </a:p>
          <a:p>
            <a:r>
              <a:rPr lang="en-US" smtClean="0"/>
              <a:t>Word formation</a:t>
            </a:r>
          </a:p>
          <a:p>
            <a:r>
              <a:rPr lang="en-US" smtClean="0"/>
              <a:t>Word storage</a:t>
            </a:r>
          </a:p>
          <a:p>
            <a:r>
              <a:rPr lang="en-US" smtClean="0"/>
              <a:t>Sensorimotor linguistic integration</a:t>
            </a:r>
          </a:p>
          <a:p>
            <a:r>
              <a:rPr lang="en-US" smtClean="0"/>
              <a:t>Organization and production of language and speech</a:t>
            </a:r>
          </a:p>
          <a:p>
            <a:r>
              <a:rPr lang="en-US" smtClean="0"/>
              <a:t>Visual guided motor skills</a:t>
            </a:r>
            <a:endParaRPr lang="en-US" dirty="0" smtClean="0"/>
          </a:p>
        </p:txBody>
      </p:sp>
      <p:sp>
        <p:nvSpPr>
          <p:cNvPr id="12" name="Content Placeholder 11"/>
          <p:cNvSpPr>
            <a:spLocks noGrp="1"/>
          </p:cNvSpPr>
          <p:nvPr>
            <p:ph sz="quarter" idx="4"/>
          </p:nvPr>
        </p:nvSpPr>
        <p:spPr/>
        <p:txBody>
          <a:bodyPr>
            <a:normAutofit lnSpcReduction="10000"/>
          </a:bodyPr>
          <a:lstStyle/>
          <a:p>
            <a:r>
              <a:rPr lang="en-US" smtClean="0"/>
              <a:t>Avoids reading, writing, or speaking</a:t>
            </a:r>
          </a:p>
          <a:p>
            <a:r>
              <a:rPr lang="en-US" smtClean="0"/>
              <a:t>Difficulty generating, articulating ideas</a:t>
            </a:r>
          </a:p>
          <a:p>
            <a:r>
              <a:rPr lang="en-US" smtClean="0"/>
              <a:t>Comprehension and memory issues</a:t>
            </a:r>
          </a:p>
          <a:p>
            <a:r>
              <a:rPr lang="en-US" smtClean="0"/>
              <a:t>Doesn’t take notes</a:t>
            </a:r>
          </a:p>
          <a:p>
            <a:r>
              <a:rPr lang="en-US" smtClean="0"/>
              <a:t>Disorganized thoughts</a:t>
            </a:r>
          </a:p>
          <a:p>
            <a:r>
              <a:rPr lang="en-US" smtClean="0"/>
              <a:t>Needs extra time</a:t>
            </a:r>
          </a:p>
          <a:p>
            <a:r>
              <a:rPr lang="en-US" smtClean="0"/>
              <a:t>Easily fatigued, frustrated</a:t>
            </a:r>
          </a:p>
          <a:p>
            <a:r>
              <a:rPr lang="en-US" smtClean="0"/>
              <a:t>Trouble learning new words</a:t>
            </a:r>
          </a:p>
          <a:p>
            <a:r>
              <a:rPr lang="en-US" smtClean="0"/>
              <a:t>Mechanical &amp; spelling errors</a:t>
            </a:r>
            <a:endParaRPr lang="en-US"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6" name="Slide Number Placeholder 5"/>
          <p:cNvSpPr>
            <a:spLocks noGrp="1"/>
          </p:cNvSpPr>
          <p:nvPr>
            <p:ph type="sldNum" sz="quarter" idx="11"/>
          </p:nvPr>
        </p:nvSpPr>
        <p:spPr/>
        <p:txBody>
          <a:bodyPr/>
          <a:lstStyle/>
          <a:p>
            <a:fld id="{D5535527-0D35-4E2A-82D7-C35F1F56867B}" type="slidenum">
              <a:rPr lang="en-US" smtClean="0"/>
              <a:pPr/>
              <a:t>6</a:t>
            </a:fld>
            <a:endParaRPr lang="en-US"/>
          </a:p>
        </p:txBody>
      </p:sp>
      <p:sp>
        <p:nvSpPr>
          <p:cNvPr id="5" name="Footer Placeholder 4"/>
          <p:cNvSpPr>
            <a:spLocks noGrp="1"/>
          </p:cNvSpPr>
          <p:nvPr>
            <p:ph type="ftr" sz="quarter" idx="12"/>
          </p:nvPr>
        </p:nvSpPr>
        <p:spPr/>
        <p:txBody>
          <a:bodyPr/>
          <a:lstStyle/>
          <a:p>
            <a:r>
              <a:rPr lang="en-US" smtClean="0"/>
              <a:t>(c) 2009 Landmark College Institute for Research and Training</a:t>
            </a:r>
            <a:endParaRPr lang="en-US"/>
          </a:p>
        </p:txBody>
      </p:sp>
      <p:pic>
        <p:nvPicPr>
          <p:cNvPr id="8" name="Picture 2" descr="C:\Documents and Settings\SteveFadden\Local Settings\Temporary Internet Files\Content.IE5\RN93V6NL\MCj00787290000[1].wmf"/>
          <p:cNvPicPr>
            <a:picLocks noChangeAspect="1" noChangeArrowheads="1"/>
          </p:cNvPicPr>
          <p:nvPr/>
        </p:nvPicPr>
        <p:blipFill>
          <a:blip r:embed="rId2" cstate="print"/>
          <a:srcRect/>
          <a:stretch>
            <a:fillRect/>
          </a:stretch>
        </p:blipFill>
        <p:spPr bwMode="auto">
          <a:xfrm>
            <a:off x="7772400" y="838200"/>
            <a:ext cx="1086635" cy="914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Language: Best Practices</a:t>
            </a:r>
            <a:endParaRPr lang="en-US" dirty="0"/>
          </a:p>
        </p:txBody>
      </p:sp>
      <p:sp>
        <p:nvSpPr>
          <p:cNvPr id="11" name="Content Placeholder 10"/>
          <p:cNvSpPr>
            <a:spLocks noGrp="1"/>
          </p:cNvSpPr>
          <p:nvPr>
            <p:ph idx="1"/>
          </p:nvPr>
        </p:nvSpPr>
        <p:spPr/>
        <p:txBody>
          <a:bodyPr>
            <a:normAutofit fontScale="92500" lnSpcReduction="10000"/>
          </a:bodyPr>
          <a:lstStyle/>
          <a:p>
            <a:r>
              <a:rPr lang="en-US" smtClean="0"/>
              <a:t>Multisensory language instruction</a:t>
            </a:r>
          </a:p>
          <a:p>
            <a:r>
              <a:rPr lang="en-US" smtClean="0"/>
              <a:t>Decreased emphasis on text or lecturing; increased use of kinesthetic, visual-spatial activities</a:t>
            </a:r>
          </a:p>
          <a:p>
            <a:r>
              <a:rPr lang="en-US" smtClean="0"/>
              <a:t>Direct instruction on reading comprehension, note taking, process writing</a:t>
            </a:r>
          </a:p>
          <a:p>
            <a:r>
              <a:rPr lang="en-US" smtClean="0"/>
              <a:t>Explicit and balanced grading rubrics</a:t>
            </a:r>
          </a:p>
          <a:p>
            <a:r>
              <a:rPr lang="en-US" smtClean="0"/>
              <a:t>Additional time for processing, formulating, and producing</a:t>
            </a:r>
          </a:p>
          <a:p>
            <a:r>
              <a:rPr lang="en-US" smtClean="0"/>
              <a:t>Alternative modes of input and output</a:t>
            </a:r>
          </a:p>
          <a:p>
            <a:r>
              <a:rPr lang="en-US" smtClean="0"/>
              <a:t>Assistive Technology to promote decoding, comprehension, writing</a:t>
            </a:r>
            <a:endParaRPr lang="en-US" dirty="0" smtClean="0"/>
          </a:p>
        </p:txBody>
      </p:sp>
      <p:sp>
        <p:nvSpPr>
          <p:cNvPr id="7" name="Date Placeholder 6"/>
          <p:cNvSpPr>
            <a:spLocks noGrp="1"/>
          </p:cNvSpPr>
          <p:nvPr>
            <p:ph type="dt" sz="half" idx="10"/>
          </p:nvPr>
        </p:nvSpPr>
        <p:spPr/>
        <p:txBody>
          <a:bodyPr/>
          <a:lstStyle/>
          <a:p>
            <a:r>
              <a:rPr lang="en-US" smtClean="0"/>
              <a:t>October  2009</a:t>
            </a:r>
            <a:endParaRPr lang="en-US"/>
          </a:p>
        </p:txBody>
      </p:sp>
      <p:sp>
        <p:nvSpPr>
          <p:cNvPr id="9" name="Footer Placeholder 8"/>
          <p:cNvSpPr>
            <a:spLocks noGrp="1"/>
          </p:cNvSpPr>
          <p:nvPr>
            <p:ph type="ftr" sz="quarter" idx="11"/>
          </p:nvPr>
        </p:nvSpPr>
        <p:spPr/>
        <p:txBody>
          <a:bodyPr/>
          <a:lstStyle/>
          <a:p>
            <a:r>
              <a:rPr lang="en-US" smtClean="0"/>
              <a:t>(c) 2009 Landmark College Institute for Research and Training</a:t>
            </a:r>
            <a:endParaRPr lang="en-US"/>
          </a:p>
        </p:txBody>
      </p:sp>
      <p:sp>
        <p:nvSpPr>
          <p:cNvPr id="8" name="Slide Number Placeholder 7"/>
          <p:cNvSpPr>
            <a:spLocks noGrp="1"/>
          </p:cNvSpPr>
          <p:nvPr>
            <p:ph type="sldNum" sz="quarter" idx="12"/>
          </p:nvPr>
        </p:nvSpPr>
        <p:spPr/>
        <p:txBody>
          <a:bodyPr/>
          <a:lstStyle/>
          <a:p>
            <a:fld id="{D5535527-0D35-4E2A-82D7-C35F1F56867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Attention: Characteristics</a:t>
            </a:r>
            <a:endParaRPr lang="en-US" dirty="0"/>
          </a:p>
        </p:txBody>
      </p:sp>
      <p:sp>
        <p:nvSpPr>
          <p:cNvPr id="9" name="Text Placeholder 8"/>
          <p:cNvSpPr>
            <a:spLocks noGrp="1"/>
          </p:cNvSpPr>
          <p:nvPr>
            <p:ph type="body" idx="1"/>
          </p:nvPr>
        </p:nvSpPr>
        <p:spPr/>
        <p:txBody>
          <a:bodyPr/>
          <a:lstStyle/>
          <a:p>
            <a:r>
              <a:rPr lang="en-US" smtClean="0"/>
              <a:t>Issues</a:t>
            </a:r>
            <a:endParaRPr lang="en-US" dirty="0"/>
          </a:p>
        </p:txBody>
      </p:sp>
      <p:sp>
        <p:nvSpPr>
          <p:cNvPr id="11" name="Text Placeholder 10"/>
          <p:cNvSpPr>
            <a:spLocks noGrp="1"/>
          </p:cNvSpPr>
          <p:nvPr>
            <p:ph type="body" sz="half" idx="3"/>
          </p:nvPr>
        </p:nvSpPr>
        <p:spPr/>
        <p:txBody>
          <a:bodyPr/>
          <a:lstStyle/>
          <a:p>
            <a:r>
              <a:rPr lang="en-US" smtClean="0"/>
              <a:t>Behaviors</a:t>
            </a:r>
            <a:endParaRPr lang="en-US" dirty="0"/>
          </a:p>
        </p:txBody>
      </p:sp>
      <p:sp>
        <p:nvSpPr>
          <p:cNvPr id="10" name="Text Placeholder 9"/>
          <p:cNvSpPr>
            <a:spLocks noGrp="1"/>
          </p:cNvSpPr>
          <p:nvPr>
            <p:ph sz="quarter" idx="2"/>
          </p:nvPr>
        </p:nvSpPr>
        <p:spPr/>
        <p:txBody>
          <a:bodyPr>
            <a:normAutofit lnSpcReduction="10000"/>
          </a:bodyPr>
          <a:lstStyle/>
          <a:p>
            <a:r>
              <a:rPr lang="en-US" smtClean="0"/>
              <a:t>Initiating activities</a:t>
            </a:r>
          </a:p>
          <a:p>
            <a:r>
              <a:rPr lang="en-US" smtClean="0"/>
              <a:t>Organizing, planning, prioritizing</a:t>
            </a:r>
          </a:p>
          <a:p>
            <a:r>
              <a:rPr lang="en-US" smtClean="0"/>
              <a:t>Selective focus, inhibition of non-relevant information</a:t>
            </a:r>
          </a:p>
          <a:p>
            <a:r>
              <a:rPr lang="en-US" smtClean="0"/>
              <a:t>Maintaining mental effort</a:t>
            </a:r>
          </a:p>
          <a:p>
            <a:r>
              <a:rPr lang="en-US" smtClean="0"/>
              <a:t>Awareness and regulation of emotions</a:t>
            </a:r>
          </a:p>
          <a:p>
            <a:r>
              <a:rPr lang="en-US" smtClean="0"/>
              <a:t>Working memory capacity</a:t>
            </a:r>
          </a:p>
          <a:p>
            <a:r>
              <a:rPr lang="en-US" smtClean="0"/>
              <a:t>Memory encoding and recall</a:t>
            </a:r>
          </a:p>
          <a:p>
            <a:r>
              <a:rPr lang="en-US" smtClean="0"/>
              <a:t>Time management</a:t>
            </a:r>
          </a:p>
          <a:p>
            <a:r>
              <a:rPr lang="en-US" smtClean="0"/>
              <a:t>Self-concept and self-esteem</a:t>
            </a:r>
          </a:p>
          <a:p>
            <a:endParaRPr lang="en-US" dirty="0" smtClean="0"/>
          </a:p>
        </p:txBody>
      </p:sp>
      <p:sp>
        <p:nvSpPr>
          <p:cNvPr id="12" name="Content Placeholder 11"/>
          <p:cNvSpPr>
            <a:spLocks noGrp="1"/>
          </p:cNvSpPr>
          <p:nvPr>
            <p:ph sz="quarter" idx="4"/>
          </p:nvPr>
        </p:nvSpPr>
        <p:spPr/>
        <p:txBody>
          <a:bodyPr>
            <a:normAutofit lnSpcReduction="10000"/>
          </a:bodyPr>
          <a:lstStyle/>
          <a:p>
            <a:r>
              <a:rPr lang="en-US" smtClean="0"/>
              <a:t>Inconsistent focus, motivation </a:t>
            </a:r>
          </a:p>
          <a:p>
            <a:r>
              <a:rPr lang="en-US" smtClean="0"/>
              <a:t>Difficulty transferring skills</a:t>
            </a:r>
          </a:p>
          <a:p>
            <a:r>
              <a:rPr lang="en-US" smtClean="0"/>
              <a:t>Disorganized, overwhelmed by prioritization</a:t>
            </a:r>
          </a:p>
          <a:p>
            <a:r>
              <a:rPr lang="en-US" smtClean="0"/>
              <a:t>Inconsistent performance</a:t>
            </a:r>
          </a:p>
          <a:p>
            <a:r>
              <a:rPr lang="en-US" smtClean="0"/>
              <a:t>Difficulty meeting deadlines</a:t>
            </a:r>
          </a:p>
          <a:p>
            <a:r>
              <a:rPr lang="en-US" smtClean="0"/>
              <a:t>Memory, recall difficulties</a:t>
            </a:r>
          </a:p>
          <a:p>
            <a:r>
              <a:rPr lang="en-US" smtClean="0"/>
              <a:t>Lack emotional awareness, support</a:t>
            </a:r>
          </a:p>
          <a:p>
            <a:r>
              <a:rPr lang="en-US" smtClean="0"/>
              <a:t>Issues with independence and/or dependence</a:t>
            </a:r>
          </a:p>
          <a:p>
            <a:r>
              <a:rPr lang="en-US" smtClean="0"/>
              <a:t>Unhealthy locus of control</a:t>
            </a:r>
            <a:endParaRPr lang="en-US" dirty="0" smtClean="0"/>
          </a:p>
        </p:txBody>
      </p:sp>
      <p:sp>
        <p:nvSpPr>
          <p:cNvPr id="4" name="Date Placeholder 3"/>
          <p:cNvSpPr>
            <a:spLocks noGrp="1"/>
          </p:cNvSpPr>
          <p:nvPr>
            <p:ph type="dt" sz="half" idx="10"/>
          </p:nvPr>
        </p:nvSpPr>
        <p:spPr/>
        <p:txBody>
          <a:bodyPr/>
          <a:lstStyle/>
          <a:p>
            <a:r>
              <a:rPr lang="en-US" smtClean="0"/>
              <a:t>October  2009</a:t>
            </a:r>
            <a:endParaRPr lang="en-US"/>
          </a:p>
        </p:txBody>
      </p:sp>
      <p:sp>
        <p:nvSpPr>
          <p:cNvPr id="6" name="Slide Number Placeholder 5"/>
          <p:cNvSpPr>
            <a:spLocks noGrp="1"/>
          </p:cNvSpPr>
          <p:nvPr>
            <p:ph type="sldNum" sz="quarter" idx="11"/>
          </p:nvPr>
        </p:nvSpPr>
        <p:spPr/>
        <p:txBody>
          <a:bodyPr/>
          <a:lstStyle/>
          <a:p>
            <a:fld id="{D5535527-0D35-4E2A-82D7-C35F1F56867B}" type="slidenum">
              <a:rPr lang="en-US" smtClean="0"/>
              <a:pPr/>
              <a:t>8</a:t>
            </a:fld>
            <a:endParaRPr lang="en-US"/>
          </a:p>
        </p:txBody>
      </p:sp>
      <p:sp>
        <p:nvSpPr>
          <p:cNvPr id="5" name="Footer Placeholder 4"/>
          <p:cNvSpPr>
            <a:spLocks noGrp="1"/>
          </p:cNvSpPr>
          <p:nvPr>
            <p:ph type="ftr" sz="quarter" idx="12"/>
          </p:nvPr>
        </p:nvSpPr>
        <p:spPr/>
        <p:txBody>
          <a:bodyPr/>
          <a:lstStyle/>
          <a:p>
            <a:r>
              <a:rPr lang="en-US" smtClean="0"/>
              <a:t>(c) 2009 Landmark College Institute for Research and Training</a:t>
            </a:r>
            <a:endParaRPr lang="en-US"/>
          </a:p>
        </p:txBody>
      </p:sp>
      <p:pic>
        <p:nvPicPr>
          <p:cNvPr id="8" name="Picture 2" descr="C:\Documents and Settings\SteveFadden\Local Settings\Temporary Internet Files\Content.IE5\RN93V6NL\MCj00787290000[1].wmf"/>
          <p:cNvPicPr>
            <a:picLocks noChangeAspect="1" noChangeArrowheads="1"/>
          </p:cNvPicPr>
          <p:nvPr/>
        </p:nvPicPr>
        <p:blipFill>
          <a:blip r:embed="rId2" cstate="print"/>
          <a:srcRect/>
          <a:stretch>
            <a:fillRect/>
          </a:stretch>
        </p:blipFill>
        <p:spPr bwMode="auto">
          <a:xfrm>
            <a:off x="7772400" y="838200"/>
            <a:ext cx="1086635" cy="914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Attention: Best Practices</a:t>
            </a:r>
            <a:endParaRPr lang="en-US" dirty="0"/>
          </a:p>
        </p:txBody>
      </p:sp>
      <p:sp>
        <p:nvSpPr>
          <p:cNvPr id="11" name="Content Placeholder 10"/>
          <p:cNvSpPr>
            <a:spLocks noGrp="1"/>
          </p:cNvSpPr>
          <p:nvPr>
            <p:ph idx="1"/>
          </p:nvPr>
        </p:nvSpPr>
        <p:spPr/>
        <p:txBody>
          <a:bodyPr>
            <a:normAutofit lnSpcReduction="10000"/>
          </a:bodyPr>
          <a:lstStyle/>
          <a:p>
            <a:r>
              <a:rPr lang="en-US" smtClean="0"/>
              <a:t>Multisensory instruction</a:t>
            </a:r>
          </a:p>
          <a:p>
            <a:r>
              <a:rPr lang="en-US" smtClean="0"/>
              <a:t>Assistive Technology for organization, comprehension, memory</a:t>
            </a:r>
          </a:p>
          <a:p>
            <a:r>
              <a:rPr lang="en-US" smtClean="0"/>
              <a:t>Frequent, consistent behavioral feedback</a:t>
            </a:r>
          </a:p>
          <a:p>
            <a:r>
              <a:rPr lang="en-US" smtClean="0"/>
              <a:t>Counseling, mentoring, Executive Function coaching</a:t>
            </a:r>
          </a:p>
          <a:p>
            <a:r>
              <a:rPr lang="en-US" smtClean="0"/>
              <a:t>Direct instruction on metacognitive processes</a:t>
            </a:r>
          </a:p>
          <a:p>
            <a:r>
              <a:rPr lang="en-US" smtClean="0"/>
              <a:t>Explicit and balanced grading rubrics</a:t>
            </a:r>
          </a:p>
          <a:p>
            <a:r>
              <a:rPr lang="en-US" smtClean="0"/>
              <a:t>Reduced distractions</a:t>
            </a:r>
          </a:p>
          <a:p>
            <a:r>
              <a:rPr lang="en-US" smtClean="0"/>
              <a:t>Instruction and support for self-regulation</a:t>
            </a:r>
            <a:endParaRPr lang="en-US" dirty="0" smtClean="0"/>
          </a:p>
        </p:txBody>
      </p:sp>
      <p:sp>
        <p:nvSpPr>
          <p:cNvPr id="7" name="Date Placeholder 6"/>
          <p:cNvSpPr>
            <a:spLocks noGrp="1"/>
          </p:cNvSpPr>
          <p:nvPr>
            <p:ph type="dt" sz="half" idx="10"/>
          </p:nvPr>
        </p:nvSpPr>
        <p:spPr/>
        <p:txBody>
          <a:bodyPr/>
          <a:lstStyle/>
          <a:p>
            <a:r>
              <a:rPr lang="en-US" smtClean="0"/>
              <a:t>October  2009</a:t>
            </a:r>
            <a:endParaRPr lang="en-US"/>
          </a:p>
        </p:txBody>
      </p:sp>
      <p:sp>
        <p:nvSpPr>
          <p:cNvPr id="9" name="Footer Placeholder 8"/>
          <p:cNvSpPr>
            <a:spLocks noGrp="1"/>
          </p:cNvSpPr>
          <p:nvPr>
            <p:ph type="ftr" sz="quarter" idx="11"/>
          </p:nvPr>
        </p:nvSpPr>
        <p:spPr/>
        <p:txBody>
          <a:bodyPr/>
          <a:lstStyle/>
          <a:p>
            <a:r>
              <a:rPr lang="en-US" smtClean="0"/>
              <a:t>(c) 2009 Landmark College Institute for Research and Training</a:t>
            </a:r>
            <a:endParaRPr lang="en-US"/>
          </a:p>
        </p:txBody>
      </p:sp>
      <p:sp>
        <p:nvSpPr>
          <p:cNvPr id="8" name="Slide Number Placeholder 7"/>
          <p:cNvSpPr>
            <a:spLocks noGrp="1"/>
          </p:cNvSpPr>
          <p:nvPr>
            <p:ph type="sldNum" sz="quarter" idx="12"/>
          </p:nvPr>
        </p:nvSpPr>
        <p:spPr/>
        <p:txBody>
          <a:bodyPr/>
          <a:lstStyle/>
          <a:p>
            <a:fld id="{D5535527-0D35-4E2A-82D7-C35F1F56867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ln w="50800">
          <a:solidFill>
            <a:srgbClr val="97360F"/>
          </a:solidFill>
          <a:tailEnd type="stealth" w="lg" len="lg"/>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7260</TotalTime>
  <Words>2229</Words>
  <Application>Microsoft Office PowerPoint</Application>
  <PresentationFormat>On-screen Show (4:3)</PresentationFormat>
  <Paragraphs>396</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Effective Practices for Students with Learning Disabilities</vt:lpstr>
      <vt:lpstr>Topics</vt:lpstr>
      <vt:lpstr>Many Disabilities Are Hidden Or Invisible</vt:lpstr>
      <vt:lpstr>Nonverbal: Characteristics</vt:lpstr>
      <vt:lpstr>Nonverbal: Best Practices</vt:lpstr>
      <vt:lpstr>Language: Characteristics</vt:lpstr>
      <vt:lpstr>Language: Best Practices</vt:lpstr>
      <vt:lpstr>Attention: Characteristics</vt:lpstr>
      <vt:lpstr>Attention: Best Practices</vt:lpstr>
      <vt:lpstr>Math: Characteristics</vt:lpstr>
      <vt:lpstr>Math: Best Practices</vt:lpstr>
      <vt:lpstr>Success Attributes</vt:lpstr>
      <vt:lpstr>Factors that Promote Success</vt:lpstr>
      <vt:lpstr>Metacognition</vt:lpstr>
      <vt:lpstr>Metacognition: Practices</vt:lpstr>
      <vt:lpstr>Metacognition: Modeling</vt:lpstr>
      <vt:lpstr>Universal Design and Education</vt:lpstr>
      <vt:lpstr>Assistive Technology for Learning</vt:lpstr>
      <vt:lpstr>Strategy Instruction Integration</vt:lpstr>
      <vt:lpstr>Graphic Organizers</vt:lpstr>
      <vt:lpstr>Role Models</vt:lpstr>
      <vt:lpstr>Student-Centered Support Systems</vt:lpstr>
      <vt:lpstr>Guidelines to Support Struggling Students</vt:lpstr>
    </vt:vector>
  </TitlesOfParts>
  <Company>Landmark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Solutions for Students with Asperger’s Syndrome and Learning Disabilities</dc:title>
  <dc:creator>Steve Fadden</dc:creator>
  <cp:lastModifiedBy>Steve Fadden</cp:lastModifiedBy>
  <cp:revision>289</cp:revision>
  <dcterms:created xsi:type="dcterms:W3CDTF">2009-07-26T19:58:20Z</dcterms:created>
  <dcterms:modified xsi:type="dcterms:W3CDTF">2009-10-14T17:41:24Z</dcterms:modified>
</cp:coreProperties>
</file>